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 id="2147483940" r:id="rId3"/>
  </p:sldMasterIdLst>
  <p:notesMasterIdLst>
    <p:notesMasterId r:id="rId18"/>
  </p:notesMasterIdLst>
  <p:handoutMasterIdLst>
    <p:handoutMasterId r:id="rId19"/>
  </p:handoutMasterIdLst>
  <p:sldIdLst>
    <p:sldId id="259" r:id="rId4"/>
    <p:sldId id="257" r:id="rId5"/>
    <p:sldId id="267" r:id="rId6"/>
    <p:sldId id="264" r:id="rId7"/>
    <p:sldId id="265" r:id="rId8"/>
    <p:sldId id="268" r:id="rId9"/>
    <p:sldId id="270" r:id="rId10"/>
    <p:sldId id="273" r:id="rId11"/>
    <p:sldId id="271" r:id="rId12"/>
    <p:sldId id="272" r:id="rId13"/>
    <p:sldId id="274" r:id="rId14"/>
    <p:sldId id="275" r:id="rId15"/>
    <p:sldId id="276" r:id="rId16"/>
    <p:sldId id="277" r:id="rId17"/>
  </p:sldIdLst>
  <p:sldSz cx="12192000" cy="6858000"/>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64945" autoAdjust="0"/>
  </p:normalViewPr>
  <p:slideViewPr>
    <p:cSldViewPr snapToGrid="0">
      <p:cViewPr varScale="1">
        <p:scale>
          <a:sx n="74" d="100"/>
          <a:sy n="74" d="100"/>
        </p:scale>
        <p:origin x="1428" y="6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07/relationships/hdphoto" Target="../media/hdphoto1.wdp"/><Relationship Id="rId1"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07/relationships/hdphoto" Target="../media/hdphoto1.wdp"/><Relationship Id="rId1"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 loCatId="officeonline" qsTypeId="urn:microsoft.com/office/officeart/2005/8/quickstyle/simple5" qsCatId="simple" csTypeId="urn:microsoft.com/office/officeart/2005/8/colors/accent2_2" csCatId="accent2" phldr="1"/>
      <dgm:spPr/>
      <dgm:t>
        <a:bodyPr/>
        <a:lstStyle/>
        <a:p>
          <a:endParaRPr lang="en-US"/>
        </a:p>
      </dgm:t>
    </dgm:pt>
    <dgm:pt modelId="{007470A2-B5D7-4887-B4FD-B6021A4D4CF7}">
      <dgm:prSet phldrT="[Text]" custT="1"/>
      <dgm:spPr>
        <a:xfrm>
          <a:off x="2838648" y="1919894"/>
          <a:ext cx="1998436" cy="1998257"/>
        </a:xfrm>
      </dgm:spPr>
      <dgm:t>
        <a:bodyPr/>
        <a:lstStyle/>
        <a:p>
          <a:r>
            <a:rPr lang="en-US" sz="3600" b="1">
              <a:latin typeface="Century Gothic"/>
              <a:ea typeface="+mn-ea"/>
              <a:cs typeface="+mn-cs"/>
            </a:rPr>
            <a:t>Trade Show Success</a:t>
          </a:r>
          <a:endParaRPr lang="en-US" sz="3600" b="1" dirty="0">
            <a:latin typeface="Century Gothic"/>
            <a:ea typeface="+mn-ea"/>
            <a:cs typeface="+mn-cs"/>
          </a:endParaRPr>
        </a:p>
      </dgm:t>
    </dgm:pt>
    <dgm:pt modelId="{C7FB72E2-A81D-4936-94C5-846F95D01B10}" type="parTrans" cxnId="{A971AD42-BB12-4E5C-BD90-DB7621320F5D}">
      <dgm:prSet/>
      <dgm:spPr/>
      <dgm:t>
        <a:bodyPr/>
        <a:lstStyle/>
        <a:p>
          <a:endParaRPr lang="en-US"/>
        </a:p>
      </dgm:t>
    </dgm:pt>
    <dgm:pt modelId="{36A13DC7-7A59-4D72-A36F-54543C02182F}" type="sibTrans" cxnId="{A971AD42-BB12-4E5C-BD90-DB7621320F5D}">
      <dgm:prSet/>
      <dgm:spPr/>
      <dgm:t>
        <a:bodyPr/>
        <a:lstStyle/>
        <a:p>
          <a:endParaRPr lang="en-US"/>
        </a:p>
      </dgm:t>
    </dgm:pt>
    <dgm:pt modelId="{D2FE3027-CD5C-42F2-91EB-86FAC3E4BE0B}">
      <dgm:prSet phldrT="[Text]" custT="1"/>
      <dgm:spPr>
        <a:xfrm>
          <a:off x="787991" y="657572"/>
          <a:ext cx="1433405" cy="1036336"/>
        </a:xfrm>
      </dgm:spPr>
      <dgm:t>
        <a:bodyPr/>
        <a:lstStyle/>
        <a:p>
          <a:r>
            <a:rPr lang="en-US" sz="1600" dirty="0">
              <a:solidFill>
                <a:schemeClr val="accent1">
                  <a:lumMod val="50000"/>
                </a:schemeClr>
              </a:solidFill>
              <a:latin typeface="Century Gothic"/>
              <a:ea typeface="+mn-ea"/>
              <a:cs typeface="+mn-cs"/>
            </a:rPr>
            <a:t>Traffic</a:t>
          </a:r>
        </a:p>
      </dgm:t>
    </dgm:pt>
    <dgm:pt modelId="{D970ABB7-5E37-4C46-AB28-EAAE4C62AF1F}" type="parTrans" cxnId="{2F708DD1-31DA-40F2-8F61-60D64D9DED0E}">
      <dgm:prSet/>
      <dgm:spPr/>
      <dgm:t>
        <a:bodyPr/>
        <a:lstStyle/>
        <a:p>
          <a:endParaRPr lang="en-US"/>
        </a:p>
      </dgm:t>
    </dgm:pt>
    <dgm:pt modelId="{3BD032F4-74D8-4DF5-A3F7-BE4B5F10D5BF}" type="sibTrans" cxnId="{2F708DD1-31DA-40F2-8F61-60D64D9DED0E}">
      <dgm:prSet/>
      <dgm:spPr/>
      <dgm:t>
        <a:bodyPr/>
        <a:lstStyle/>
        <a:p>
          <a:endParaRPr lang="en-US"/>
        </a:p>
      </dgm:t>
    </dgm:pt>
    <dgm:pt modelId="{960DD3F4-08B5-4717-B21F-9D7ADE4F9398}">
      <dgm:prSet phldrT="[Text]" custT="1"/>
      <dgm:spPr>
        <a:xfrm>
          <a:off x="0" y="1659669"/>
          <a:ext cx="1433405" cy="1036336"/>
        </a:xfrm>
      </dgm:spPr>
      <dgm:t>
        <a:bodyPr/>
        <a:lstStyle/>
        <a:p>
          <a:r>
            <a:rPr lang="en-US" sz="1600" dirty="0">
              <a:solidFill>
                <a:schemeClr val="accent1">
                  <a:lumMod val="50000"/>
                </a:schemeClr>
              </a:solidFill>
              <a:latin typeface="Century Gothic"/>
              <a:ea typeface="+mn-ea"/>
              <a:cs typeface="+mn-cs"/>
            </a:rPr>
            <a:t>Engagement</a:t>
          </a:r>
        </a:p>
      </dgm:t>
    </dgm:pt>
    <dgm:pt modelId="{839A0E79-83CF-4D81-910F-C4D38D5DC2A9}" type="parTrans" cxnId="{F0B079DC-9100-43CB-83F4-47AC9676D6D6}">
      <dgm:prSet/>
      <dgm:spPr/>
      <dgm:t>
        <a:bodyPr/>
        <a:lstStyle/>
        <a:p>
          <a:endParaRPr lang="en-US"/>
        </a:p>
      </dgm:t>
    </dgm:pt>
    <dgm:pt modelId="{D3D2787D-6A77-4635-9E00-A1E2766D7996}" type="sibTrans" cxnId="{F0B079DC-9100-43CB-83F4-47AC9676D6D6}">
      <dgm:prSet/>
      <dgm:spPr/>
      <dgm:t>
        <a:bodyPr/>
        <a:lstStyle/>
        <a:p>
          <a:endParaRPr lang="en-US"/>
        </a:p>
      </dgm:t>
    </dgm:pt>
    <dgm:pt modelId="{C0C01B88-9CE1-468B-9CBF-591339763F40}">
      <dgm:prSet phldrT="[Text]" custT="1"/>
      <dgm:spPr>
        <a:xfrm>
          <a:off x="0" y="3124236"/>
          <a:ext cx="1433405" cy="1036336"/>
        </a:xfrm>
      </dgm:spPr>
      <dgm:t>
        <a:bodyPr/>
        <a:lstStyle/>
        <a:p>
          <a:r>
            <a:rPr lang="en-US" sz="1600" dirty="0">
              <a:solidFill>
                <a:schemeClr val="accent1">
                  <a:lumMod val="50000"/>
                </a:schemeClr>
              </a:solidFill>
              <a:latin typeface="Century Gothic"/>
              <a:ea typeface="+mn-ea"/>
              <a:cs typeface="+mn-cs"/>
            </a:rPr>
            <a:t>Retention</a:t>
          </a:r>
        </a:p>
      </dgm:t>
    </dgm:pt>
    <dgm:pt modelId="{DFE94F7E-D535-430A-8BB1-49AC9838F4B9}" type="parTrans" cxnId="{8D5FD78A-BE31-4FDE-A461-DA8AB34B38C6}">
      <dgm:prSet/>
      <dgm:spPr/>
      <dgm:t>
        <a:bodyPr/>
        <a:lstStyle/>
        <a:p>
          <a:endParaRPr lang="en-US"/>
        </a:p>
      </dgm:t>
    </dgm:pt>
    <dgm:pt modelId="{E322421D-E49C-4213-8E54-92B0A3C2AA0D}" type="sibTrans" cxnId="{8D5FD78A-BE31-4FDE-A461-DA8AB34B38C6}">
      <dgm:prSet/>
      <dgm:spPr/>
      <dgm:t>
        <a:bodyPr/>
        <a:lstStyle/>
        <a:p>
          <a:endParaRPr lang="en-US"/>
        </a:p>
      </dgm:t>
    </dgm:pt>
    <dgm:pt modelId="{2047DE55-99B8-4790-89E2-F50A652A554B}">
      <dgm:prSet phldrT="[Text]" custT="1"/>
      <dgm:spPr>
        <a:xfrm>
          <a:off x="787991" y="4160573"/>
          <a:ext cx="1433405" cy="1036336"/>
        </a:xfrm>
      </dgm:spPr>
      <dgm:t>
        <a:bodyPr/>
        <a:lstStyle/>
        <a:p>
          <a:r>
            <a:rPr lang="en-US" sz="1600" dirty="0" err="1">
              <a:solidFill>
                <a:schemeClr val="accent1">
                  <a:lumMod val="50000"/>
                </a:schemeClr>
              </a:solidFill>
              <a:latin typeface="Century Gothic"/>
              <a:ea typeface="+mn-ea"/>
              <a:cs typeface="+mn-cs"/>
            </a:rPr>
            <a:t>Utilisation</a:t>
          </a:r>
          <a:endParaRPr lang="en-US" sz="1600" dirty="0">
            <a:solidFill>
              <a:schemeClr val="accent1">
                <a:lumMod val="50000"/>
              </a:schemeClr>
            </a:solidFill>
            <a:latin typeface="Century Gothic"/>
            <a:ea typeface="+mn-ea"/>
            <a:cs typeface="+mn-cs"/>
          </a:endParaRPr>
        </a:p>
      </dgm:t>
    </dgm:pt>
    <dgm:pt modelId="{C8D3E9CF-05DC-4FB6-BC89-86896EE18DEA}" type="parTrans" cxnId="{721A35C3-DBEA-42F4-A54D-DFAAD999BF91}">
      <dgm:prSet/>
      <dgm:spPr/>
      <dgm:t>
        <a:bodyPr/>
        <a:lstStyle/>
        <a:p>
          <a:endParaRPr lang="en-US"/>
        </a:p>
      </dgm:t>
    </dgm:pt>
    <dgm:pt modelId="{048493D6-4426-4618-8C32-1CBA84A9753C}" type="sibTrans" cxnId="{721A35C3-DBEA-42F4-A54D-DFAAD999BF91}">
      <dgm:prSet/>
      <dgm:spPr/>
      <dgm:t>
        <a:bodyPr/>
        <a:lstStyle/>
        <a:p>
          <a:endParaRPr lang="en-US"/>
        </a:p>
      </dgm:t>
    </dgm:pt>
    <dgm:pt modelId="{BCBA671E-8B0E-47E3-B726-8B2B073B000E}" type="pres">
      <dgm:prSet presAssocID="{E16905CA-DEF8-4D11-8E8E-35415FE5B980}" presName="Name0" presStyleCnt="0">
        <dgm:presLayoutVars>
          <dgm:chMax val="1"/>
          <dgm:chPref val="1"/>
          <dgm:dir val="rev"/>
          <dgm:resizeHandles/>
        </dgm:presLayoutVars>
      </dgm:prSet>
      <dgm:spPr/>
    </dgm:pt>
    <dgm:pt modelId="{05E59EE6-24A2-4651-996A-9AFB7B9FFC8F}" type="pres">
      <dgm:prSet presAssocID="{007470A2-B5D7-4887-B4FD-B6021A4D4CF7}" presName="Parent" presStyleLbl="node1" presStyleIdx="0" presStyleCnt="2" custScaleX="182911" custScaleY="187228" custLinFactNeighborX="14276" custLinFactNeighborY="-6415">
        <dgm:presLayoutVars>
          <dgm:chMax val="4"/>
          <dgm:chPref val="3"/>
        </dgm:presLayoutVars>
      </dgm:prSet>
      <dgm:spPr>
        <a:prstGeom prst="ellipse">
          <a:avLst/>
        </a:prstGeom>
      </dgm:spPr>
    </dgm:pt>
    <dgm:pt modelId="{1EA0B330-A62A-423B-9436-56354426AF14}" type="pres">
      <dgm:prSet presAssocID="{D2FE3027-CD5C-42F2-91EB-86FAC3E4BE0B}" presName="Accent" presStyleLbl="node1" presStyleIdx="1" presStyleCnt="2" custAng="10800000" custFlipVert="0" custFlipHor="1" custScaleX="82519" custScaleY="90055" custLinFactNeighborX="-652" custLinFactNeighborY="-1665"/>
      <dgm:spPr>
        <a:xfrm rot="10800000">
          <a:off x="1839429" y="808686"/>
          <a:ext cx="4027970" cy="4198761"/>
        </a:xfrm>
        <a:prstGeom prst="blockArc">
          <a:avLst>
            <a:gd name="adj1" fmla="val 16509444"/>
            <a:gd name="adj2" fmla="val 5088054"/>
            <a:gd name="adj3" fmla="val 5240"/>
          </a:avLst>
        </a:prstGeom>
      </dgm:spPr>
    </dgm:pt>
    <dgm:pt modelId="{A641F8A4-CF11-4116-B4E6-8425449904ED}" type="pres">
      <dgm:prSet presAssocID="{D2FE3027-CD5C-42F2-91EB-86FAC3E4BE0B}" presName="Image1" presStyleLbl="fgImgPlace1" presStyleIdx="0" presStyleCnt="4" custLinFactNeighborX="56140" custLinFactNeighborY="-7084"/>
      <dgm:spPr>
        <a:xfrm>
          <a:off x="2302954" y="643876"/>
          <a:ext cx="1070800" cy="1070576"/>
        </a:xfrm>
        <a:prstGeom prst="ellipse">
          <a:avLst/>
        </a:prstGeom>
        <a:blipFill dpi="0" rotWithShape="1">
          <a:blip xmlns:r="http://schemas.openxmlformats.org/officeDocument/2006/relationships" r:embed="rId1"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BEBA8EAE-BF5A-486C-A8C5-ECC9F3942E4B}">
                <a14:imgProps xmlns:a14="http://schemas.microsoft.com/office/drawing/2010/main">
                  <a14:imgLayer r:embed="rId2">
                    <a14:imgEffect>
                      <a14:sharpenSoften amount="-50000"/>
                    </a14:imgEffect>
                    <a14:imgEffect>
                      <a14:brightnessContrast bright="1000" contrast="500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holding pencil and sketching" title="Sample Picture"/>
        </a:ext>
      </dgm:extLst>
    </dgm:pt>
    <dgm:pt modelId="{4E1806DE-992B-4280-BAAA-DE6487DCDC77}" type="pres">
      <dgm:prSet presAssocID="{D2FE3027-CD5C-42F2-91EB-86FAC3E4BE0B}" presName="Child1" presStyleLbl="revTx" presStyleIdx="0" presStyleCnt="4" custLinFactNeighborX="40564" custLinFactNeighborY="-1220">
        <dgm:presLayoutVars>
          <dgm:chMax val="0"/>
          <dgm:chPref val="0"/>
          <dgm:bulletEnabled val="1"/>
        </dgm:presLayoutVars>
      </dgm:prSet>
      <dgm:spPr>
        <a:prstGeom prst="rect">
          <a:avLst/>
        </a:prstGeom>
      </dgm:spPr>
    </dgm:pt>
    <dgm:pt modelId="{9429B47F-46AD-4053-B6EC-4D08117EF235}" type="pres">
      <dgm:prSet presAssocID="{960DD3F4-08B5-4717-B21F-9D7ADE4F9398}" presName="Image2" presStyleCnt="0"/>
      <dgm:spPr/>
    </dgm:pt>
    <dgm:pt modelId="{7ACA9D6E-B4F2-44F7-ADFA-C71D9AD1611D}" type="pres">
      <dgm:prSet presAssocID="{960DD3F4-08B5-4717-B21F-9D7ADE4F9398}" presName="Image" presStyleLbl="fgImgPlace1" presStyleIdx="1" presStyleCnt="4" custLinFactNeighborX="24100" custLinFactNeighborY="3542"/>
      <dgm:spPr>
        <a:xfrm>
          <a:off x="1512028" y="1640951"/>
          <a:ext cx="1070800" cy="1070576"/>
        </a:xfrm>
        <a:prstGeom prst="ellipse">
          <a:avLst/>
        </a:prstGeom>
        <a:blipFill dpi="0" rotWithShape="1">
          <a:blip xmlns:r="http://schemas.openxmlformats.org/officeDocument/2006/relationships" r:embed="rId3"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s holding magnifier and pen" title="Sample Picture"/>
        </a:ext>
      </dgm:extLst>
    </dgm:pt>
    <dgm:pt modelId="{63748CBD-72AB-475B-93BB-2E1E19EB7CDF}" type="pres">
      <dgm:prSet presAssocID="{960DD3F4-08B5-4717-B21F-9D7ADE4F9398}" presName="Child2" presStyleLbl="revTx" presStyleIdx="1" presStyleCnt="4" custLinFactNeighborX="16755" custLinFactNeighborY="2440">
        <dgm:presLayoutVars>
          <dgm:chMax val="0"/>
          <dgm:chPref val="0"/>
          <dgm:bulletEnabled val="1"/>
        </dgm:presLayoutVars>
      </dgm:prSet>
      <dgm:spPr>
        <a:prstGeom prst="rect">
          <a:avLst/>
        </a:prstGeom>
      </dgm:spPr>
    </dgm:pt>
    <dgm:pt modelId="{EA3FBB46-60CA-4DCD-B01B-F2EAC10C3D89}" type="pres">
      <dgm:prSet presAssocID="{C0C01B88-9CE1-468B-9CBF-591339763F40}" presName="Image3" presStyleCnt="0"/>
      <dgm:spPr/>
    </dgm:pt>
    <dgm:pt modelId="{07F3DE25-1642-45C2-B4F6-1F381AF4B3C9}" type="pres">
      <dgm:prSet presAssocID="{C0C01B88-9CE1-468B-9CBF-591339763F40}" presName="Image" presStyleLbl="fgImgPlace1" presStyleIdx="2" presStyleCnt="4" custLinFactNeighborX="24897" custLinFactNeighborY="1181"/>
      <dgm:spPr>
        <a:xfrm>
          <a:off x="1516136" y="3106888"/>
          <a:ext cx="1070800" cy="1070576"/>
        </a:xfrm>
        <a:prstGeom prst="ellipse">
          <a:avLst/>
        </a:prstGeom>
        <a:blipFill dpi="0" rotWithShape="1">
          <a:blip xmlns:r="http://schemas.openxmlformats.org/officeDocument/2006/relationships" r:embed="rId4"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plugging cables into computer" title="Sample Picture"/>
        </a:ext>
      </dgm:extLst>
    </dgm:pt>
    <dgm:pt modelId="{24DAAE03-8AA3-4374-B236-819FD4BAD3C8}" type="pres">
      <dgm:prSet presAssocID="{C0C01B88-9CE1-468B-9CBF-591339763F40}" presName="Child3" presStyleLbl="revTx" presStyleIdx="2" presStyleCnt="4" custLinFactNeighborX="19400" custLinFactNeighborY="7319">
        <dgm:presLayoutVars>
          <dgm:chMax val="0"/>
          <dgm:chPref val="0"/>
          <dgm:bulletEnabled val="1"/>
        </dgm:presLayoutVars>
      </dgm:prSet>
      <dgm:spPr>
        <a:prstGeom prst="rect">
          <a:avLst/>
        </a:prstGeom>
      </dgm:spPr>
    </dgm:pt>
    <dgm:pt modelId="{372EC7E2-032F-493E-9422-3E6BBF84C804}" type="pres">
      <dgm:prSet presAssocID="{2047DE55-99B8-4790-89E2-F50A652A554B}" presName="Image4" presStyleCnt="0"/>
      <dgm:spPr/>
    </dgm:pt>
    <dgm:pt modelId="{37E17C6F-ED68-448D-88C1-BFA2E9B6DD18}" type="pres">
      <dgm:prSet presAssocID="{2047DE55-99B8-4790-89E2-F50A652A554B}" presName="Image" presStyleLbl="fgImgPlace1" presStyleIdx="3" presStyleCnt="4" custLinFactNeighborX="52400" custLinFactNeighborY="8265"/>
      <dgm:spPr>
        <a:xfrm>
          <a:off x="2302954" y="4138659"/>
          <a:ext cx="1070800" cy="1070576"/>
        </a:xfrm>
        <a:prstGeom prst="ellipse">
          <a:avLst/>
        </a:prstGeom>
        <a:blipFill dpi="0" rotWithShape="1">
          <a:blip xmlns:r="http://schemas.openxmlformats.org/officeDocument/2006/relationships" r:embed="rId5"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holding pen and pointing to data in column chart" title="Sample Picture"/>
        </a:ext>
      </dgm:extLst>
    </dgm:pt>
    <dgm:pt modelId="{9658C117-7785-4D2C-B987-9EA97BF9F6B2}" type="pres">
      <dgm:prSet presAssocID="{2047DE55-99B8-4790-89E2-F50A652A554B}" presName="Child4" presStyleLbl="revTx" presStyleIdx="3" presStyleCnt="4" custLinFactNeighborX="38802" custLinFactNeighborY="2409">
        <dgm:presLayoutVars>
          <dgm:chMax val="0"/>
          <dgm:chPref val="0"/>
          <dgm:bulletEnabled val="1"/>
        </dgm:presLayoutVars>
      </dgm:prSet>
      <dgm:spPr>
        <a:prstGeom prst="rect">
          <a:avLst/>
        </a:prstGeom>
      </dgm:spPr>
    </dgm:pt>
  </dgm:ptLst>
  <dgm:cxnLst>
    <dgm:cxn modelId="{D9E9AF51-814D-44BB-8C4A-65FE7EBF397A}" type="presOf" srcId="{2047DE55-99B8-4790-89E2-F50A652A554B}" destId="{9658C117-7785-4D2C-B987-9EA97BF9F6B2}" srcOrd="0" destOrd="0" presId="urn:microsoft.com/office/officeart/2011/layout/RadialPictureList"/>
    <dgm:cxn modelId="{9C2E042D-CC64-4CEE-B92A-1460AAE50926}" type="presOf" srcId="{C0C01B88-9CE1-468B-9CBF-591339763F40}" destId="{24DAAE03-8AA3-4374-B236-819FD4BAD3C8}" srcOrd="0" destOrd="0" presId="urn:microsoft.com/office/officeart/2011/layout/RadialPictureList"/>
    <dgm:cxn modelId="{7A61EFD5-591C-4604-9A8A-367CEFB1478D}" type="presOf" srcId="{007470A2-B5D7-4887-B4FD-B6021A4D4CF7}" destId="{05E59EE6-24A2-4651-996A-9AFB7B9FFC8F}" srcOrd="0" destOrd="0" presId="urn:microsoft.com/office/officeart/2011/layout/RadialPictureList"/>
    <dgm:cxn modelId="{9E4E2731-40FC-4C8C-BD87-233E2714803D}" type="presOf" srcId="{960DD3F4-08B5-4717-B21F-9D7ADE4F9398}" destId="{63748CBD-72AB-475B-93BB-2E1E19EB7CDF}" srcOrd="0" destOrd="0" presId="urn:microsoft.com/office/officeart/2011/layout/RadialPictureList"/>
    <dgm:cxn modelId="{F0B079DC-9100-43CB-83F4-47AC9676D6D6}" srcId="{007470A2-B5D7-4887-B4FD-B6021A4D4CF7}" destId="{960DD3F4-08B5-4717-B21F-9D7ADE4F9398}" srcOrd="1" destOrd="0" parTransId="{839A0E79-83CF-4D81-910F-C4D38D5DC2A9}" sibTransId="{D3D2787D-6A77-4635-9E00-A1E2766D7996}"/>
    <dgm:cxn modelId="{721A35C3-DBEA-42F4-A54D-DFAAD999BF91}" srcId="{007470A2-B5D7-4887-B4FD-B6021A4D4CF7}" destId="{2047DE55-99B8-4790-89E2-F50A652A554B}" srcOrd="3" destOrd="0" parTransId="{C8D3E9CF-05DC-4FB6-BC89-86896EE18DEA}" sibTransId="{048493D6-4426-4618-8C32-1CBA84A9753C}"/>
    <dgm:cxn modelId="{A971AD42-BB12-4E5C-BD90-DB7621320F5D}" srcId="{E16905CA-DEF8-4D11-8E8E-35415FE5B980}" destId="{007470A2-B5D7-4887-B4FD-B6021A4D4CF7}" srcOrd="0" destOrd="0" parTransId="{C7FB72E2-A81D-4936-94C5-846F95D01B10}" sibTransId="{36A13DC7-7A59-4D72-A36F-54543C02182F}"/>
    <dgm:cxn modelId="{B12CE0AB-E58C-49E1-8188-168DF2948C30}" type="presOf" srcId="{E16905CA-DEF8-4D11-8E8E-35415FE5B980}" destId="{BCBA671E-8B0E-47E3-B726-8B2B073B000E}" srcOrd="0" destOrd="0" presId="urn:microsoft.com/office/officeart/2011/layout/RadialPictureList"/>
    <dgm:cxn modelId="{8D5FD78A-BE31-4FDE-A461-DA8AB34B38C6}" srcId="{007470A2-B5D7-4887-B4FD-B6021A4D4CF7}" destId="{C0C01B88-9CE1-468B-9CBF-591339763F40}" srcOrd="2" destOrd="0" parTransId="{DFE94F7E-D535-430A-8BB1-49AC9838F4B9}" sibTransId="{E322421D-E49C-4213-8E54-92B0A3C2AA0D}"/>
    <dgm:cxn modelId="{ACF4374D-E79C-4718-965B-D6EFFC274089}" type="presOf" srcId="{D2FE3027-CD5C-42F2-91EB-86FAC3E4BE0B}" destId="{4E1806DE-992B-4280-BAAA-DE6487DCDC77}" srcOrd="0" destOrd="0" presId="urn:microsoft.com/office/officeart/2011/layout/RadialPictureList"/>
    <dgm:cxn modelId="{2F708DD1-31DA-40F2-8F61-60D64D9DED0E}" srcId="{007470A2-B5D7-4887-B4FD-B6021A4D4CF7}" destId="{D2FE3027-CD5C-42F2-91EB-86FAC3E4BE0B}" srcOrd="0" destOrd="0" parTransId="{D970ABB7-5E37-4C46-AB28-EAAE4C62AF1F}" sibTransId="{3BD032F4-74D8-4DF5-A3F7-BE4B5F10D5BF}"/>
    <dgm:cxn modelId="{34874735-1C19-4F88-975D-6E0C7C740B29}" type="presParOf" srcId="{BCBA671E-8B0E-47E3-B726-8B2B073B000E}" destId="{05E59EE6-24A2-4651-996A-9AFB7B9FFC8F}" srcOrd="0" destOrd="0" presId="urn:microsoft.com/office/officeart/2011/layout/RadialPictureList"/>
    <dgm:cxn modelId="{D3345169-6B1D-496E-9EDA-4A5C622E31E4}" type="presParOf" srcId="{BCBA671E-8B0E-47E3-B726-8B2B073B000E}" destId="{1EA0B330-A62A-423B-9436-56354426AF14}" srcOrd="1" destOrd="0" presId="urn:microsoft.com/office/officeart/2011/layout/RadialPictureList"/>
    <dgm:cxn modelId="{C3147F90-5274-4109-B556-1FB609EFACE2}" type="presParOf" srcId="{BCBA671E-8B0E-47E3-B726-8B2B073B000E}" destId="{A641F8A4-CF11-4116-B4E6-8425449904ED}" srcOrd="2" destOrd="0" presId="urn:microsoft.com/office/officeart/2011/layout/RadialPictureList"/>
    <dgm:cxn modelId="{59809221-AA7C-4323-ACBD-BECC4942389E}" type="presParOf" srcId="{BCBA671E-8B0E-47E3-B726-8B2B073B000E}" destId="{4E1806DE-992B-4280-BAAA-DE6487DCDC77}" srcOrd="3" destOrd="0" presId="urn:microsoft.com/office/officeart/2011/layout/RadialPictureList"/>
    <dgm:cxn modelId="{7CAC17AC-C563-4CDD-AF13-09C61BDBB233}" type="presParOf" srcId="{BCBA671E-8B0E-47E3-B726-8B2B073B000E}" destId="{9429B47F-46AD-4053-B6EC-4D08117EF235}" srcOrd="4" destOrd="0" presId="urn:microsoft.com/office/officeart/2011/layout/RadialPictureList"/>
    <dgm:cxn modelId="{D1248FF3-3976-4948-86F9-6F7574EEBF8C}" type="presParOf" srcId="{9429B47F-46AD-4053-B6EC-4D08117EF235}" destId="{7ACA9D6E-B4F2-44F7-ADFA-C71D9AD1611D}" srcOrd="0" destOrd="0" presId="urn:microsoft.com/office/officeart/2011/layout/RadialPictureList"/>
    <dgm:cxn modelId="{0BEC30FD-32F4-46D9-BD7B-FFE73FE064B6}" type="presParOf" srcId="{BCBA671E-8B0E-47E3-B726-8B2B073B000E}" destId="{63748CBD-72AB-475B-93BB-2E1E19EB7CDF}" srcOrd="5" destOrd="0" presId="urn:microsoft.com/office/officeart/2011/layout/RadialPictureList"/>
    <dgm:cxn modelId="{F903D158-0AE5-4966-BE2C-A4C61B4FADF4}" type="presParOf" srcId="{BCBA671E-8B0E-47E3-B726-8B2B073B000E}" destId="{EA3FBB46-60CA-4DCD-B01B-F2EAC10C3D89}" srcOrd="6" destOrd="0" presId="urn:microsoft.com/office/officeart/2011/layout/RadialPictureList"/>
    <dgm:cxn modelId="{D73ED48E-1782-4BBC-A58B-191B0E421C53}" type="presParOf" srcId="{EA3FBB46-60CA-4DCD-B01B-F2EAC10C3D89}" destId="{07F3DE25-1642-45C2-B4F6-1F381AF4B3C9}" srcOrd="0" destOrd="0" presId="urn:microsoft.com/office/officeart/2011/layout/RadialPictureList"/>
    <dgm:cxn modelId="{B883E3DB-3EFD-4405-8F95-F270A7711FD4}" type="presParOf" srcId="{BCBA671E-8B0E-47E3-B726-8B2B073B000E}" destId="{24DAAE03-8AA3-4374-B236-819FD4BAD3C8}" srcOrd="7" destOrd="0" presId="urn:microsoft.com/office/officeart/2011/layout/RadialPictureList"/>
    <dgm:cxn modelId="{09661205-3673-4916-9853-15BEB71BAFD3}" type="presParOf" srcId="{BCBA671E-8B0E-47E3-B726-8B2B073B000E}" destId="{372EC7E2-032F-493E-9422-3E6BBF84C804}" srcOrd="8" destOrd="0" presId="urn:microsoft.com/office/officeart/2011/layout/RadialPictureList"/>
    <dgm:cxn modelId="{23C63004-A06D-4787-A3CF-FA1088AB4C22}" type="presParOf" srcId="{372EC7E2-032F-493E-9422-3E6BBF84C804}" destId="{37E17C6F-ED68-448D-88C1-BFA2E9B6DD18}" srcOrd="0" destOrd="0" presId="urn:microsoft.com/office/officeart/2011/layout/RadialPictureList"/>
    <dgm:cxn modelId="{430378F9-C108-41BB-8168-CA4B5F5D2693}" type="presParOf" srcId="{BCBA671E-8B0E-47E3-B726-8B2B073B000E}" destId="{9658C117-7785-4D2C-B987-9EA97BF9F6B2}" srcOrd="9" destOrd="0" presId="urn:microsoft.com/office/officeart/2011/layout/RadialPictureList"/>
  </dgm:cxnLst>
  <dgm:bg>
    <a:noFill/>
    <a:effectLst>
      <a:outerShdw blurRad="50800" dist="50800" dir="5400000" algn="ctr" rotWithShape="0">
        <a:srgbClr val="000000">
          <a:alpha val="0"/>
        </a:srgbClr>
      </a:outerShdw>
    </a:effect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9EE6-24A2-4651-996A-9AFB7B9FFC8F}">
      <dsp:nvSpPr>
        <dsp:cNvPr id="0" name=""/>
        <dsp:cNvSpPr/>
      </dsp:nvSpPr>
      <dsp:spPr>
        <a:xfrm>
          <a:off x="3059663" y="323231"/>
          <a:ext cx="4276095" cy="4376626"/>
        </a:xfrm>
        <a:prstGeom prst="ellipse">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a:latin typeface="Century Gothic"/>
              <a:ea typeface="+mn-ea"/>
              <a:cs typeface="+mn-cs"/>
            </a:rPr>
            <a:t>Trade Show Success</a:t>
          </a:r>
          <a:endParaRPr lang="en-US" sz="3600" b="1" kern="1200" dirty="0">
            <a:latin typeface="Century Gothic"/>
            <a:ea typeface="+mn-ea"/>
            <a:cs typeface="+mn-cs"/>
          </a:endParaRPr>
        </a:p>
      </dsp:txBody>
      <dsp:txXfrm>
        <a:off x="3685883" y="964173"/>
        <a:ext cx="3023655" cy="3094742"/>
      </dsp:txXfrm>
    </dsp:sp>
    <dsp:sp modelId="{1EA0B330-A62A-423B-9436-56354426AF14}">
      <dsp:nvSpPr>
        <dsp:cNvPr id="0" name=""/>
        <dsp:cNvSpPr/>
      </dsp:nvSpPr>
      <dsp:spPr>
        <a:xfrm flipH="1">
          <a:off x="2907294" y="355253"/>
          <a:ext cx="3888278" cy="4423297"/>
        </a:xfrm>
        <a:prstGeom prst="blockArc">
          <a:avLst>
            <a:gd name="adj1" fmla="val 16509444"/>
            <a:gd name="adj2" fmla="val 5088054"/>
            <a:gd name="adj3" fmla="val 5240"/>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A641F8A4-CF11-4116-B4E6-8425449904ED}">
      <dsp:nvSpPr>
        <dsp:cNvPr id="0" name=""/>
        <dsp:cNvSpPr/>
      </dsp:nvSpPr>
      <dsp:spPr>
        <a:xfrm>
          <a:off x="3771635" y="0"/>
          <a:ext cx="1252638" cy="1252376"/>
        </a:xfrm>
        <a:prstGeom prst="ellipse">
          <a:avLst/>
        </a:prstGeom>
        <a:blipFill dpi="0" rotWithShape="1">
          <a:blip xmlns:r="http://schemas.openxmlformats.org/officeDocument/2006/relationships" r:embed="rId1"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BEBA8EAE-BF5A-486C-A8C5-ECC9F3942E4B}">
                <a14:imgProps xmlns:a14="http://schemas.microsoft.com/office/drawing/2010/main">
                  <a14:imgLayer r:embed="rId2">
                    <a14:imgEffect>
                      <a14:sharpenSoften amount="-50000"/>
                    </a14:imgEffect>
                    <a14:imgEffect>
                      <a14:brightnessContrast bright="1000" contrast="5000"/>
                    </a14:imgEffect>
                  </a14:imgLayer>
                </a14:imgProps>
              </a:ex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4E1806DE-992B-4280-BAAA-DE6487DCDC77}">
      <dsp:nvSpPr>
        <dsp:cNvPr id="0" name=""/>
        <dsp:cNvSpPr/>
      </dsp:nvSpPr>
      <dsp:spPr>
        <a:xfrm>
          <a:off x="1976363" y="1231"/>
          <a:ext cx="1676819" cy="121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ct val="10000"/>
            </a:spcAft>
            <a:buNone/>
          </a:pPr>
          <a:r>
            <a:rPr lang="en-US" sz="1600" kern="1200" dirty="0">
              <a:solidFill>
                <a:schemeClr val="accent1">
                  <a:lumMod val="50000"/>
                </a:schemeClr>
              </a:solidFill>
              <a:latin typeface="Century Gothic"/>
              <a:ea typeface="+mn-ea"/>
              <a:cs typeface="+mn-cs"/>
            </a:rPr>
            <a:t>Traffic</a:t>
          </a:r>
        </a:p>
      </dsp:txBody>
      <dsp:txXfrm>
        <a:off x="1976363" y="1231"/>
        <a:ext cx="1676819" cy="1212322"/>
      </dsp:txXfrm>
    </dsp:sp>
    <dsp:sp modelId="{7ACA9D6E-B4F2-44F7-ADFA-C71D9AD1611D}">
      <dsp:nvSpPr>
        <dsp:cNvPr id="0" name=""/>
        <dsp:cNvSpPr/>
      </dsp:nvSpPr>
      <dsp:spPr>
        <a:xfrm>
          <a:off x="2445053" y="1210751"/>
          <a:ext cx="1252638" cy="1252376"/>
        </a:xfrm>
        <a:prstGeom prst="ellipse">
          <a:avLst/>
        </a:prstGeom>
        <a:blipFill dpi="0" rotWithShape="1">
          <a:blip xmlns:r="http://schemas.openxmlformats.org/officeDocument/2006/relationships" r:embed="rId3"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63748CBD-72AB-475B-93BB-2E1E19EB7CDF}">
      <dsp:nvSpPr>
        <dsp:cNvPr id="0" name=""/>
        <dsp:cNvSpPr/>
      </dsp:nvSpPr>
      <dsp:spPr>
        <a:xfrm>
          <a:off x="655324" y="1217869"/>
          <a:ext cx="1676819" cy="121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ct val="10000"/>
            </a:spcAft>
            <a:buNone/>
          </a:pPr>
          <a:r>
            <a:rPr lang="en-US" sz="1600" kern="1200" dirty="0">
              <a:solidFill>
                <a:schemeClr val="accent1">
                  <a:lumMod val="50000"/>
                </a:schemeClr>
              </a:solidFill>
              <a:latin typeface="Century Gothic"/>
              <a:ea typeface="+mn-ea"/>
              <a:cs typeface="+mn-cs"/>
            </a:rPr>
            <a:t>Engagement</a:t>
          </a:r>
        </a:p>
      </dsp:txBody>
      <dsp:txXfrm>
        <a:off x="655324" y="1217869"/>
        <a:ext cx="1676819" cy="1212322"/>
      </dsp:txXfrm>
    </dsp:sp>
    <dsp:sp modelId="{07F3DE25-1642-45C2-B4F6-1F381AF4B3C9}">
      <dsp:nvSpPr>
        <dsp:cNvPr id="0" name=""/>
        <dsp:cNvSpPr/>
      </dsp:nvSpPr>
      <dsp:spPr>
        <a:xfrm>
          <a:off x="2459841" y="2896058"/>
          <a:ext cx="1252638" cy="1252376"/>
        </a:xfrm>
        <a:prstGeom prst="ellipse">
          <a:avLst/>
        </a:prstGeom>
        <a:blipFill dpi="0" rotWithShape="1">
          <a:blip xmlns:r="http://schemas.openxmlformats.org/officeDocument/2006/relationships" r:embed="rId4"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24DAAE03-8AA3-4374-B236-819FD4BAD3C8}">
      <dsp:nvSpPr>
        <dsp:cNvPr id="0" name=""/>
        <dsp:cNvSpPr/>
      </dsp:nvSpPr>
      <dsp:spPr>
        <a:xfrm>
          <a:off x="699676" y="2990291"/>
          <a:ext cx="1676819" cy="121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ct val="10000"/>
            </a:spcAft>
            <a:buNone/>
          </a:pPr>
          <a:r>
            <a:rPr lang="en-US" sz="1600" kern="1200" dirty="0">
              <a:solidFill>
                <a:schemeClr val="accent1">
                  <a:lumMod val="50000"/>
                </a:schemeClr>
              </a:solidFill>
              <a:latin typeface="Century Gothic"/>
              <a:ea typeface="+mn-ea"/>
              <a:cs typeface="+mn-cs"/>
            </a:rPr>
            <a:t>Retention</a:t>
          </a:r>
        </a:p>
      </dsp:txBody>
      <dsp:txXfrm>
        <a:off x="699676" y="2990291"/>
        <a:ext cx="1676819" cy="1212322"/>
      </dsp:txXfrm>
    </dsp:sp>
    <dsp:sp modelId="{37E17C6F-ED68-448D-88C1-BFA2E9B6DD18}">
      <dsp:nvSpPr>
        <dsp:cNvPr id="0" name=""/>
        <dsp:cNvSpPr/>
      </dsp:nvSpPr>
      <dsp:spPr>
        <a:xfrm>
          <a:off x="3724786" y="4088249"/>
          <a:ext cx="1252638" cy="1252376"/>
        </a:xfrm>
        <a:prstGeom prst="ellipse">
          <a:avLst/>
        </a:prstGeom>
        <a:blipFill dpi="0" rotWithShape="1">
          <a:blip xmlns:r="http://schemas.openxmlformats.org/officeDocument/2006/relationships" r:embed="rId5"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9658C117-7785-4D2C-B987-9EA97BF9F6B2}">
      <dsp:nvSpPr>
        <dsp:cNvPr id="0" name=""/>
        <dsp:cNvSpPr/>
      </dsp:nvSpPr>
      <dsp:spPr>
        <a:xfrm>
          <a:off x="1946817" y="4128303"/>
          <a:ext cx="1676819" cy="121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ct val="10000"/>
            </a:spcAft>
            <a:buNone/>
          </a:pPr>
          <a:r>
            <a:rPr lang="en-US" sz="1600" kern="1200" dirty="0" err="1">
              <a:solidFill>
                <a:schemeClr val="accent1">
                  <a:lumMod val="50000"/>
                </a:schemeClr>
              </a:solidFill>
              <a:latin typeface="Century Gothic"/>
              <a:ea typeface="+mn-ea"/>
              <a:cs typeface="+mn-cs"/>
            </a:rPr>
            <a:t>Utilisation</a:t>
          </a:r>
          <a:endParaRPr lang="en-US" sz="1600" kern="1200" dirty="0">
            <a:solidFill>
              <a:schemeClr val="accent1">
                <a:lumMod val="50000"/>
              </a:schemeClr>
            </a:solidFill>
            <a:latin typeface="Century Gothic"/>
            <a:ea typeface="+mn-ea"/>
            <a:cs typeface="+mn-cs"/>
          </a:endParaRPr>
        </a:p>
      </dsp:txBody>
      <dsp:txXfrm>
        <a:off x="1946817" y="4128303"/>
        <a:ext cx="1676819" cy="1212322"/>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4106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5592225" y="0"/>
            <a:ext cx="4278154" cy="341065"/>
          </a:xfrm>
          <a:prstGeom prst="rect">
            <a:avLst/>
          </a:prstGeom>
        </p:spPr>
        <p:txBody>
          <a:bodyPr vert="horz" lIns="91440" tIns="45720" rIns="91440" bIns="45720" rtlCol="0"/>
          <a:lstStyle>
            <a:lvl1pPr algn="r">
              <a:defRPr sz="1200"/>
            </a:lvl1pPr>
          </a:lstStyle>
          <a:p>
            <a:fld id="{52BBEB64-35AE-4293-AF4C-38F790147BED}" type="datetimeFigureOut">
              <a:rPr lang="en-US"/>
              <a:t>11/16/2016</a:t>
            </a:fld>
            <a:endParaRPr/>
          </a:p>
        </p:txBody>
      </p:sp>
      <p:sp>
        <p:nvSpPr>
          <p:cNvPr id="4" name="Footer Placeholder 3"/>
          <p:cNvSpPr>
            <a:spLocks noGrp="1"/>
          </p:cNvSpPr>
          <p:nvPr>
            <p:ph type="ftr" sz="quarter" idx="2"/>
          </p:nvPr>
        </p:nvSpPr>
        <p:spPr>
          <a:xfrm>
            <a:off x="0" y="6456612"/>
            <a:ext cx="4278154" cy="341064"/>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5592225" y="6456612"/>
            <a:ext cx="4278154" cy="341064"/>
          </a:xfrm>
          <a:prstGeom prst="rect">
            <a:avLst/>
          </a:prstGeom>
        </p:spPr>
        <p:txBody>
          <a:bodyPr vert="horz" lIns="91440" tIns="45720" rIns="91440" bIns="45720" rtlCol="0" anchor="b"/>
          <a:lstStyle>
            <a:lvl1pPr algn="r">
              <a:defRPr sz="1200"/>
            </a:lvl1pPr>
          </a:lstStyle>
          <a:p>
            <a:fld id="{1DA391BE-477F-4938-A1CE-A0BB2F14A406}" type="slidenum">
              <a:rPr/>
              <a:t>‹#›</a:t>
            </a:fld>
            <a:endParaRPr/>
          </a:p>
        </p:txBody>
      </p:sp>
    </p:spTree>
    <p:extLst>
      <p:ext uri="{BB962C8B-B14F-4D97-AF65-F5344CB8AC3E}">
        <p14:creationId xmlns:p14="http://schemas.microsoft.com/office/powerpoint/2010/main" val="10383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4106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592225" y="0"/>
            <a:ext cx="4278154" cy="341065"/>
          </a:xfrm>
          <a:prstGeom prst="rect">
            <a:avLst/>
          </a:prstGeom>
        </p:spPr>
        <p:txBody>
          <a:bodyPr vert="horz" lIns="91440" tIns="45720" rIns="91440" bIns="45720" rtlCol="0"/>
          <a:lstStyle>
            <a:lvl1pPr algn="r">
              <a:defRPr sz="1200"/>
            </a:lvl1pPr>
          </a:lstStyle>
          <a:p>
            <a:fld id="{BC2AE60B-075F-4DD5-8053-C8426E2D0DAD}" type="datetimeFigureOut">
              <a:rPr lang="en-US"/>
              <a:t>11/16/2016</a:t>
            </a:fld>
            <a:endParaRPr/>
          </a:p>
        </p:txBody>
      </p:sp>
      <p:sp>
        <p:nvSpPr>
          <p:cNvPr id="4" name="Slide Image Placeholder 3"/>
          <p:cNvSpPr>
            <a:spLocks noGrp="1" noRot="1" noChangeAspect="1"/>
          </p:cNvSpPr>
          <p:nvPr>
            <p:ph type="sldImg" idx="2"/>
          </p:nvPr>
        </p:nvSpPr>
        <p:spPr>
          <a:xfrm>
            <a:off x="2898775" y="849313"/>
            <a:ext cx="4075113" cy="229393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87267" y="3271382"/>
            <a:ext cx="7898130" cy="2294215"/>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456612"/>
            <a:ext cx="4278154" cy="341064"/>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592225" y="6456612"/>
            <a:ext cx="4278154" cy="341064"/>
          </a:xfrm>
          <a:prstGeom prst="rect">
            <a:avLst/>
          </a:prstGeom>
        </p:spPr>
        <p:txBody>
          <a:bodyPr vert="horz" lIns="91440" tIns="45720" rIns="91440" bIns="45720" rtlCol="0" anchor="b"/>
          <a:lstStyle>
            <a:lvl1pPr algn="r">
              <a:defRPr sz="1200"/>
            </a:lvl1pPr>
          </a:lstStyle>
          <a:p>
            <a:fld id="{965799C3-014C-4660-8E6C-35FB9C38CE6F}" type="slidenum">
              <a:rPr/>
              <a:t>‹#›</a:t>
            </a:fld>
            <a:endParaRPr/>
          </a:p>
        </p:txBody>
      </p:sp>
    </p:spTree>
    <p:extLst>
      <p:ext uri="{BB962C8B-B14F-4D97-AF65-F5344CB8AC3E}">
        <p14:creationId xmlns:p14="http://schemas.microsoft.com/office/powerpoint/2010/main" val="161135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metoolkit.org/smetoolkit/en/content/en/914/How-to-Sell-at-Trade-Show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nimloktradeshowmarketing.com/trade-show-leads-101-qualifying-lead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log.udemy.com/positive-body-languag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799C3-014C-4660-8E6C-35FB9C38CE6F}" type="slidenum">
              <a:rPr lang="en-GB" smtClean="0"/>
              <a:t>1</a:t>
            </a:fld>
            <a:endParaRPr lang="en-GB"/>
          </a:p>
        </p:txBody>
      </p:sp>
    </p:spTree>
    <p:extLst>
      <p:ext uri="{BB962C8B-B14F-4D97-AF65-F5344CB8AC3E}">
        <p14:creationId xmlns:p14="http://schemas.microsoft.com/office/powerpoint/2010/main" val="425927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99C3-014C-4660-8E6C-35FB9C38CE6F}" type="slidenum">
              <a:rPr lang="en-GB" smtClean="0"/>
              <a:t>10</a:t>
            </a:fld>
            <a:endParaRPr lang="en-GB"/>
          </a:p>
        </p:txBody>
      </p:sp>
    </p:spTree>
    <p:extLst>
      <p:ext uri="{BB962C8B-B14F-4D97-AF65-F5344CB8AC3E}">
        <p14:creationId xmlns:p14="http://schemas.microsoft.com/office/powerpoint/2010/main" val="746928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a:t>
            </a:r>
            <a:r>
              <a:rPr lang="en-GB" baseline="0" dirty="0"/>
              <a:t> at the ordering stage, the engagement of the customer is key. Keep a </a:t>
            </a:r>
            <a:r>
              <a:rPr lang="en-GB" baseline="0" dirty="0" err="1"/>
              <a:t>convo</a:t>
            </a:r>
            <a:r>
              <a:rPr lang="en-GB" baseline="0" dirty="0"/>
              <a:t> flowing.</a:t>
            </a:r>
            <a:endParaRPr lang="en-GB" dirty="0"/>
          </a:p>
          <a:p>
            <a:endParaRPr lang="en-GB" dirty="0"/>
          </a:p>
          <a:p>
            <a:r>
              <a:rPr lang="en-GB" dirty="0"/>
              <a:t>One key point – batch reading barcode scanning, give control to the customer</a:t>
            </a:r>
            <a:r>
              <a:rPr lang="en-GB" baseline="0" dirty="0"/>
              <a:t> and let them scan away. </a:t>
            </a:r>
            <a:endParaRPr lang="en-GB" dirty="0"/>
          </a:p>
          <a:p>
            <a:endParaRPr lang="en-GB" dirty="0"/>
          </a:p>
          <a:p>
            <a:r>
              <a:rPr lang="en-GB" dirty="0"/>
              <a:t>Utilise the different features – show details,</a:t>
            </a:r>
            <a:r>
              <a:rPr lang="en-GB" baseline="0" dirty="0"/>
              <a:t> hand customer the scanner (both when with and when not)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965799C3-014C-4660-8E6C-35FB9C38CE6F}" type="slidenum">
              <a:rPr lang="en-GB" smtClean="0"/>
              <a:t>11</a:t>
            </a:fld>
            <a:endParaRPr lang="en-GB"/>
          </a:p>
        </p:txBody>
      </p:sp>
    </p:spTree>
    <p:extLst>
      <p:ext uri="{BB962C8B-B14F-4D97-AF65-F5344CB8AC3E}">
        <p14:creationId xmlns:p14="http://schemas.microsoft.com/office/powerpoint/2010/main" val="372396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99C3-014C-4660-8E6C-35FB9C38CE6F}" type="slidenum">
              <a:rPr lang="en-GB" smtClean="0"/>
              <a:t>12</a:t>
            </a:fld>
            <a:endParaRPr lang="en-GB"/>
          </a:p>
        </p:txBody>
      </p:sp>
    </p:spTree>
    <p:extLst>
      <p:ext uri="{BB962C8B-B14F-4D97-AF65-F5344CB8AC3E}">
        <p14:creationId xmlns:p14="http://schemas.microsoft.com/office/powerpoint/2010/main" val="3988106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Series of questions that</a:t>
            </a:r>
            <a:r>
              <a:rPr lang="en-GB" baseline="0" dirty="0"/>
              <a:t> ERP systems take a while to report on.</a:t>
            </a:r>
          </a:p>
          <a:p>
            <a:endParaRPr lang="en-GB" baseline="0" dirty="0"/>
          </a:p>
          <a:p>
            <a:r>
              <a:rPr lang="en-GB" baseline="0" dirty="0"/>
              <a:t>Business intelligence is becoming more popular highlighting missed opportunities in just a few clicks.</a:t>
            </a:r>
          </a:p>
          <a:p>
            <a:endParaRPr lang="en-GB" baseline="0" dirty="0"/>
          </a:p>
          <a:p>
            <a:r>
              <a:rPr lang="en-GB" baseline="0" dirty="0"/>
              <a:t>Great partners in place to help explore the possibilities of all the information you collect through your sales events. </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965799C3-014C-4660-8E6C-35FB9C38CE6F}" type="slidenum">
              <a:rPr lang="en-GB" smtClean="0"/>
              <a:t>13</a:t>
            </a:fld>
            <a:endParaRPr lang="en-GB"/>
          </a:p>
        </p:txBody>
      </p:sp>
    </p:spTree>
    <p:extLst>
      <p:ext uri="{BB962C8B-B14F-4D97-AF65-F5344CB8AC3E}">
        <p14:creationId xmlns:p14="http://schemas.microsoft.com/office/powerpoint/2010/main" val="385685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799C3-014C-4660-8E6C-35FB9C38CE6F}" type="slidenum">
              <a:rPr lang="en-GB" smtClean="0"/>
              <a:t>14</a:t>
            </a:fld>
            <a:endParaRPr lang="en-GB"/>
          </a:p>
        </p:txBody>
      </p:sp>
    </p:spTree>
    <p:extLst>
      <p:ext uri="{BB962C8B-B14F-4D97-AF65-F5344CB8AC3E}">
        <p14:creationId xmlns:p14="http://schemas.microsoft.com/office/powerpoint/2010/main" val="232130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799C3-014C-4660-8E6C-35FB9C38CE6F}" type="slidenum">
              <a:rPr lang="en-GB" smtClean="0"/>
              <a:t>2</a:t>
            </a:fld>
            <a:endParaRPr lang="en-GB"/>
          </a:p>
        </p:txBody>
      </p:sp>
    </p:spTree>
    <p:extLst>
      <p:ext uri="{BB962C8B-B14F-4D97-AF65-F5344CB8AC3E}">
        <p14:creationId xmlns:p14="http://schemas.microsoft.com/office/powerpoint/2010/main" val="429405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99C3-014C-4660-8E6C-35FB9C38CE6F}" type="slidenum">
              <a:rPr lang="en-GB" smtClean="0"/>
              <a:t>3</a:t>
            </a:fld>
            <a:endParaRPr lang="en-GB"/>
          </a:p>
        </p:txBody>
      </p:sp>
    </p:spTree>
    <p:extLst>
      <p:ext uri="{BB962C8B-B14F-4D97-AF65-F5344CB8AC3E}">
        <p14:creationId xmlns:p14="http://schemas.microsoft.com/office/powerpoint/2010/main" val="27318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step</a:t>
            </a:r>
            <a:r>
              <a:rPr lang="en-GB" baseline="0" dirty="0"/>
              <a:t> is booking your stand and ensuring its in the best position, near a café, an entrance, even a toilet, anywhere that traffic is funnelling through.</a:t>
            </a:r>
          </a:p>
          <a:p>
            <a:endParaRPr lang="en-GB" baseline="0" dirty="0"/>
          </a:p>
          <a:p>
            <a:r>
              <a:rPr lang="en-GB" baseline="0" dirty="0"/>
              <a:t>All your staff whether its sales or reception or anyone, all staff should be at the ready to engage any and all footfall. AF not so busy this year so companies who were taking advantage stood out.</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965799C3-014C-4660-8E6C-35FB9C38CE6F}" type="slidenum">
              <a:rPr lang="en-GB" smtClean="0"/>
              <a:t>4</a:t>
            </a:fld>
            <a:endParaRPr lang="en-GB"/>
          </a:p>
        </p:txBody>
      </p:sp>
    </p:spTree>
    <p:extLst>
      <p:ext uri="{BB962C8B-B14F-4D97-AF65-F5344CB8AC3E}">
        <p14:creationId xmlns:p14="http://schemas.microsoft.com/office/powerpoint/2010/main" val="196667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dirty="0">
                <a:solidFill>
                  <a:schemeClr val="bg1"/>
                </a:solidFill>
              </a:rPr>
              <a:t>Freebies</a:t>
            </a:r>
          </a:p>
          <a:p>
            <a:pPr algn="ctr"/>
            <a:r>
              <a:rPr lang="en-GB" dirty="0">
                <a:solidFill>
                  <a:schemeClr val="bg1"/>
                </a:solidFill>
              </a:rPr>
              <a:t>They work, offer vouchers</a:t>
            </a:r>
            <a:r>
              <a:rPr lang="en-GB" baseline="0" dirty="0">
                <a:solidFill>
                  <a:schemeClr val="bg1"/>
                </a:solidFill>
              </a:rPr>
              <a:t> for a freebie and spread the word, marketing campaigns, </a:t>
            </a:r>
            <a:r>
              <a:rPr lang="en-GB" baseline="0" dirty="0" err="1">
                <a:solidFill>
                  <a:schemeClr val="bg1"/>
                </a:solidFill>
              </a:rPr>
              <a:t>eshots</a:t>
            </a:r>
            <a:r>
              <a:rPr lang="en-GB" baseline="0" dirty="0">
                <a:solidFill>
                  <a:schemeClr val="bg1"/>
                </a:solidFill>
              </a:rPr>
              <a:t>, leaflets, have your sales people call all their customers </a:t>
            </a:r>
            <a:r>
              <a:rPr lang="en-GB" baseline="0" dirty="0" err="1">
                <a:solidFill>
                  <a:schemeClr val="bg1"/>
                </a:solidFill>
              </a:rPr>
              <a:t>etc</a:t>
            </a:r>
            <a:r>
              <a:rPr lang="en-GB" baseline="0" dirty="0">
                <a:solidFill>
                  <a:schemeClr val="bg1"/>
                </a:solidFill>
              </a:rPr>
              <a:t> etc.</a:t>
            </a:r>
            <a:endParaRPr lang="en-GB" dirty="0">
              <a:solidFill>
                <a:schemeClr val="bg1"/>
              </a:solidFill>
            </a:endParaRPr>
          </a:p>
          <a:p>
            <a:pPr algn="ctr"/>
            <a:endParaRPr lang="en-GB" dirty="0">
              <a:solidFill>
                <a:schemeClr val="bg1"/>
              </a:solidFill>
            </a:endParaRPr>
          </a:p>
          <a:p>
            <a:pPr algn="ctr"/>
            <a:r>
              <a:rPr lang="en-GB" dirty="0">
                <a:solidFill>
                  <a:schemeClr val="bg1"/>
                </a:solidFill>
              </a:rPr>
              <a:t>Tea/coffee - Everyone loves a coffee.</a:t>
            </a:r>
          </a:p>
          <a:p>
            <a:pPr algn="ctr"/>
            <a:r>
              <a:rPr lang="en-GB" dirty="0">
                <a:solidFill>
                  <a:schemeClr val="bg1"/>
                </a:solidFill>
              </a:rPr>
              <a:t>Came across Swedish company, barista at their stand, entertaining and engaging </a:t>
            </a: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965799C3-014C-4660-8E6C-35FB9C38CE6F}" type="slidenum">
              <a:rPr lang="en-GB" smtClean="0"/>
              <a:t>5</a:t>
            </a:fld>
            <a:endParaRPr lang="en-GB"/>
          </a:p>
        </p:txBody>
      </p:sp>
    </p:spTree>
    <p:extLst>
      <p:ext uri="{BB962C8B-B14F-4D97-AF65-F5344CB8AC3E}">
        <p14:creationId xmlns:p14="http://schemas.microsoft.com/office/powerpoint/2010/main" val="241025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799C3-014C-4660-8E6C-35FB9C38CE6F}" type="slidenum">
              <a:rPr lang="en-GB" smtClean="0"/>
              <a:t>6</a:t>
            </a:fld>
            <a:endParaRPr lang="en-GB"/>
          </a:p>
        </p:txBody>
      </p:sp>
    </p:spTree>
    <p:extLst>
      <p:ext uri="{BB962C8B-B14F-4D97-AF65-F5344CB8AC3E}">
        <p14:creationId xmlns:p14="http://schemas.microsoft.com/office/powerpoint/2010/main" val="235398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Average time a customer will spend on a stand if not engaged, before leaving – 60 seconds </a:t>
            </a:r>
            <a:r>
              <a:rPr lang="en-GB" dirty="0">
                <a:hlinkClick r:id="rId3"/>
              </a:rPr>
              <a:t>http://www.smetoolkit.org/smetoolkit/en/content/en/914/How-to-Sell-at-Trade-Shows</a:t>
            </a:r>
            <a:endParaRPr lang="en-GB" dirty="0"/>
          </a:p>
          <a:p>
            <a:endParaRPr lang="en-GB" dirty="0"/>
          </a:p>
          <a:p>
            <a:r>
              <a:rPr lang="en-GB" dirty="0"/>
              <a:t>Identify a buyer within the 2 minute mark. It</a:t>
            </a:r>
            <a:r>
              <a:rPr lang="en-GB" baseline="0" dirty="0"/>
              <a:t> would be a crucial waste of time to sit with someone who has no buying power or even owns a business!</a:t>
            </a:r>
          </a:p>
          <a:p>
            <a:r>
              <a:rPr lang="en-GB" baseline="0" dirty="0"/>
              <a:t>You have the numbers, now fight through mud and grit to find out the core decision makers in your traffic, quickly. Some questions:</a:t>
            </a:r>
          </a:p>
          <a:p>
            <a:pPr marL="171450" indent="-171450">
              <a:buFont typeface="Arial" panose="020B0604020202020204" pitchFamily="34" charset="0"/>
              <a:buChar char="•"/>
            </a:pPr>
            <a:r>
              <a:rPr lang="en-GB" baseline="0" dirty="0"/>
              <a:t>How long has the company been going for?</a:t>
            </a:r>
          </a:p>
          <a:p>
            <a:pPr marL="171450" indent="-171450">
              <a:buFont typeface="Arial" panose="020B0604020202020204" pitchFamily="34" charset="0"/>
              <a:buChar char="•"/>
            </a:pPr>
            <a:r>
              <a:rPr lang="en-GB" baseline="0" dirty="0"/>
              <a:t>What are the profit goals for your organisation?</a:t>
            </a:r>
          </a:p>
          <a:p>
            <a:pPr marL="171450" indent="-171450">
              <a:buFont typeface="Arial" panose="020B0604020202020204" pitchFamily="34" charset="0"/>
              <a:buChar char="•"/>
            </a:pPr>
            <a:r>
              <a:rPr lang="en-GB" baseline="0" dirty="0"/>
              <a:t>How are you planning to achieve this?</a:t>
            </a:r>
          </a:p>
          <a:p>
            <a:pPr marL="171450" indent="-171450">
              <a:buFont typeface="Arial" panose="020B0604020202020204" pitchFamily="34" charset="0"/>
              <a:buChar char="•"/>
            </a:pPr>
            <a:r>
              <a:rPr lang="en-GB" baseline="0" dirty="0" err="1"/>
              <a:t>Whats</a:t>
            </a:r>
            <a:r>
              <a:rPr lang="en-GB" baseline="0" dirty="0"/>
              <a:t> the story behind your company?</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If they can answer these sorts of questions its likely they are higher in rankings, enabling you to continue the conversation.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bg1"/>
                </a:solidFill>
                <a:hlinkClick r:id="rId4"/>
              </a:rPr>
              <a:t>http://nimloktradeshowmarketing.com/trade-show-leads-101-qualifying-leads/</a:t>
            </a:r>
            <a:endParaRPr lang="en-GB"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bg1"/>
              </a:solidFill>
            </a:endParaRPr>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965799C3-014C-4660-8E6C-35FB9C38CE6F}" type="slidenum">
              <a:rPr lang="en-GB" smtClean="0"/>
              <a:t>7</a:t>
            </a:fld>
            <a:endParaRPr lang="en-GB"/>
          </a:p>
        </p:txBody>
      </p:sp>
    </p:spTree>
    <p:extLst>
      <p:ext uri="{BB962C8B-B14F-4D97-AF65-F5344CB8AC3E}">
        <p14:creationId xmlns:p14="http://schemas.microsoft.com/office/powerpoint/2010/main" val="92195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Engage them with your</a:t>
            </a:r>
            <a:r>
              <a:rPr lang="en-GB" baseline="0" dirty="0"/>
              <a:t> products and all the information you have</a:t>
            </a:r>
          </a:p>
          <a:p>
            <a:endParaRPr lang="en-GB" baseline="0" dirty="0"/>
          </a:p>
          <a:p>
            <a:r>
              <a:rPr lang="en-GB" baseline="0" dirty="0"/>
              <a:t>Show them information as often as you can</a:t>
            </a:r>
          </a:p>
          <a:p>
            <a:endParaRPr lang="en-GB" baseline="0" dirty="0"/>
          </a:p>
          <a:p>
            <a:r>
              <a:rPr lang="en-GB" baseline="0" dirty="0"/>
              <a:t>Smile, be positive, show openness. </a:t>
            </a:r>
          </a:p>
          <a:p>
            <a:endParaRPr lang="en-GB" baseline="0" dirty="0"/>
          </a:p>
          <a:p>
            <a:r>
              <a:rPr lang="en-GB" baseline="0" dirty="0"/>
              <a:t>Business owners ensure your staff are trained. Send links from this presentation</a:t>
            </a:r>
          </a:p>
          <a:p>
            <a:r>
              <a:rPr lang="en-GB" dirty="0">
                <a:hlinkClick r:id="rId3"/>
              </a:rPr>
              <a:t>https://blog.udemy.com/positive-body-language</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965799C3-014C-4660-8E6C-35FB9C38CE6F}" type="slidenum">
              <a:rPr lang="en-GB" smtClean="0"/>
              <a:t>8</a:t>
            </a:fld>
            <a:endParaRPr lang="en-GB"/>
          </a:p>
        </p:txBody>
      </p:sp>
    </p:spTree>
    <p:extLst>
      <p:ext uri="{BB962C8B-B14F-4D97-AF65-F5344CB8AC3E}">
        <p14:creationId xmlns:p14="http://schemas.microsoft.com/office/powerpoint/2010/main" val="72221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Paper orders thing of the past</a:t>
            </a:r>
            <a:r>
              <a:rPr lang="en-GB" baseline="0" dirty="0"/>
              <a:t> – With larger companies taking on speedy order taking processes not only do they improve the customer experience whilst with the customer, the post order experience is also improved. And this adds to your sale.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 use of all your tools in the kit – Batch barcode scanners and </a:t>
            </a:r>
            <a:r>
              <a:rPr lang="en-GB" dirty="0" err="1"/>
              <a:t>SalesPresenter’s</a:t>
            </a:r>
            <a:r>
              <a:rPr lang="en-GB" dirty="0"/>
              <a:t> speedy order entry will give your reps far more time to engage, spending 2 minutes talking about your prospect’s day will change everything.</a:t>
            </a:r>
          </a:p>
          <a:p>
            <a:endParaRPr lang="en-GB" dirty="0"/>
          </a:p>
          <a:p>
            <a:endParaRPr lang="en-GB" dirty="0"/>
          </a:p>
        </p:txBody>
      </p:sp>
      <p:sp>
        <p:nvSpPr>
          <p:cNvPr id="4" name="Slide Number Placeholder 3"/>
          <p:cNvSpPr>
            <a:spLocks noGrp="1"/>
          </p:cNvSpPr>
          <p:nvPr>
            <p:ph type="sldNum" sz="quarter" idx="10"/>
          </p:nvPr>
        </p:nvSpPr>
        <p:spPr/>
        <p:txBody>
          <a:bodyPr/>
          <a:lstStyle/>
          <a:p>
            <a:fld id="{965799C3-014C-4660-8E6C-35FB9C38CE6F}" type="slidenum">
              <a:rPr lang="en-GB" smtClean="0"/>
              <a:t>9</a:t>
            </a:fld>
            <a:endParaRPr lang="en-GB"/>
          </a:p>
        </p:txBody>
      </p:sp>
    </p:spTree>
    <p:extLst>
      <p:ext uri="{BB962C8B-B14F-4D97-AF65-F5344CB8AC3E}">
        <p14:creationId xmlns:p14="http://schemas.microsoft.com/office/powerpoint/2010/main" val="203289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
        <p:nvSpPr>
          <p:cNvPr id="4" name="Date Placeholder 3"/>
          <p:cNvSpPr>
            <a:spLocks noGrp="1"/>
          </p:cNvSpPr>
          <p:nvPr>
            <p:ph type="dt" sz="half" idx="10"/>
          </p:nvPr>
        </p:nvSpPr>
        <p:spPr/>
        <p:txBody>
          <a:bodyPr/>
          <a:lstStyle/>
          <a:p>
            <a:fld id="{313B74C6-22A1-41FA-A535-C9209A8DE0B4}" type="datetime1">
              <a:rPr lang="en-US" smtClean="0"/>
              <a:t>11/16/2016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1B6294E-8D8D-4B21-ACE8-2A6AF34DF5C3}" type="datetime1">
              <a:rPr lang="en-US" smtClean="0"/>
              <a:t>11/16/2016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8CF7FE1-518D-427D-93AA-6558584F4C3F}" type="datetime1">
              <a:rPr lang="en-US" smtClean="0"/>
              <a:t>11/16/2016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78538C-E3FC-436B-BF9C-3CA891859792}" type="datetime1">
              <a:rPr lang="en-US" smtClean="0"/>
              <a:t>11/16/2016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515837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8C65C1-A79C-4222-83B3-DB7228E91C59}" type="datetime1">
              <a:rPr lang="en-US" smtClean="0"/>
              <a:t>11/16/2016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423044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602602-7D77-4D95-9676-DB730FA66C9C}" type="datetime1">
              <a:rPr lang="en-US" smtClean="0"/>
              <a:t>11/16/2016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2364058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283E26-D4DB-4133-A661-64793BFE684F}" type="datetime1">
              <a:rPr lang="en-US" smtClean="0"/>
              <a:t>11/16/2016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18498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C1F38A-5E09-46A2-B94D-1A1EA47A750B}" type="datetime1">
              <a:rPr lang="en-US" smtClean="0"/>
              <a:t>11/16/2016</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6040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828698-6956-46EC-8E8E-10F335FF2FF8}" type="datetime1">
              <a:rPr lang="en-US" smtClean="0"/>
              <a:t>11/16/2016</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2112838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AC1B7-C213-435D-BEA4-6A75A9AE0924}" type="datetime1">
              <a:rPr lang="en-US" smtClean="0"/>
              <a:t>11/16/2016</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4182047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DAE05F4-70D6-4C63-A697-FE3A57BA54FD}" type="datetime1">
              <a:rPr lang="en-US" smtClean="0"/>
              <a:t>11/16/2016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344867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F67332F-D940-4B4B-8DB1-E07F62185777}" type="datetime1">
              <a:rPr lang="en-US" smtClean="0"/>
              <a:t>11/16/2016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F40BF2-AB79-43BD-8B31-4ED8623FE9BC}" type="datetime1">
              <a:rPr lang="en-US" smtClean="0"/>
              <a:t>11/16/2016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2347114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A44EAF-9200-43A9-8731-7BEFE667A8FF}" type="datetime1">
              <a:rPr lang="en-US" smtClean="0"/>
              <a:t>11/16/2016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296009585"/>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86B83F-E589-42A2-8E24-4FBDF54EB20E}" type="datetime1">
              <a:rPr lang="en-US" smtClean="0"/>
              <a:t>11/16/2016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506305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B67A54-53CE-4EEE-A312-1B4DADC1B28A}" type="datetime1">
              <a:rPr lang="en-US" smtClean="0"/>
              <a:t>11/16/2016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45416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DC46A8-75BD-470A-8273-73AD44224F40}" type="datetime1">
              <a:rPr lang="en-US" smtClean="0"/>
              <a:t>11/16/2016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2390732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86DFF7-0701-4061-945F-4AE09327DF0C}" type="datetime1">
              <a:rPr lang="en-US" smtClean="0"/>
              <a:t>11/16/2016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92316309"/>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86DFF7-0701-4061-945F-4AE09327DF0C}" type="datetime1">
              <a:rPr lang="en-US" smtClean="0"/>
              <a:t>11/16/2016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3342019087"/>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D72C34-68BB-4750-A7C5-53A3749FE534}" type="datetime1">
              <a:rPr lang="en-US" smtClean="0"/>
              <a:t>11/16/2016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4013723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4071F4-325B-4292-AB4D-6CB5045DC49A}" type="datetime1">
              <a:rPr lang="en-US" smtClean="0"/>
              <a:t>11/16/2016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B73BC-B049-4115-A692-8D63A059BFB8}" type="slidenum">
              <a:rPr lang="en-GB" smtClean="0"/>
              <a:t>‹#›</a:t>
            </a:fld>
            <a:endParaRPr lang="en-GB"/>
          </a:p>
        </p:txBody>
      </p:sp>
    </p:spTree>
    <p:extLst>
      <p:ext uri="{BB962C8B-B14F-4D97-AF65-F5344CB8AC3E}">
        <p14:creationId xmlns:p14="http://schemas.microsoft.com/office/powerpoint/2010/main" val="264761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18C95D-27B5-49A1-910B-5DCA6E16C95F}" type="datetime1">
              <a:rPr lang="en-US" smtClean="0"/>
              <a:t>11/16/2016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38200" y="1828800"/>
            <a:ext cx="5181600" cy="43513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8800"/>
            <a:ext cx="5181600" cy="43513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3F39B88-B7C3-4015-B7E0-27676CF41E87}" type="datetime1">
              <a:rPr lang="en-US" smtClean="0"/>
              <a:t>11/16/2016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1248" y="2507550"/>
            <a:ext cx="5156200" cy="372825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5064" y="2507550"/>
            <a:ext cx="5157787" cy="372825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786A877-BE4B-41D9-9999-7F73DD08AD72}" type="datetime1">
              <a:rPr lang="en-US" smtClean="0"/>
              <a:t>11/16/2016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6F53F8-93A8-4DDC-88EC-1097EBA98A19}" type="datetime1">
              <a:rPr lang="en-US" smtClean="0"/>
              <a:t>11/16/2016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113FF-89FF-496B-A882-3316A25084C2}" type="datetime1">
              <a:rPr lang="en-US" smtClean="0"/>
              <a:t>11/16/2016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5181600" y="990600"/>
            <a:ext cx="6039484" cy="4876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011BE97-FC67-4541-AAE2-1BD653C8A383}" type="datetime1">
              <a:rPr lang="en-US" smtClean="0"/>
              <a:t>11/16/2016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a:p>
        </p:txBody>
      </p:sp>
      <p:sp>
        <p:nvSpPr>
          <p:cNvPr id="3" name="Picture Placeholder 2"/>
          <p:cNvSpPr>
            <a:spLocks noGrp="1"/>
          </p:cNvSpPr>
          <p:nvPr>
            <p:ph type="pic" idx="1"/>
          </p:nvPr>
        </p:nvSpPr>
        <p:spPr>
          <a:xfrm>
            <a:off x="5181600" y="990600"/>
            <a:ext cx="6041136" cy="4876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228C32-50C9-4A76-B67A-6FE9B7BCB87F}" type="datetime1">
              <a:rPr lang="en-US" smtClean="0"/>
              <a:t>11/16/2016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8A44EAF-9200-43A9-8731-7BEFE667A8FF}" type="datetime1">
              <a:rPr lang="en-US" smtClean="0"/>
              <a:t>11/16/2016</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a:t>
            </a:fld>
            <a:endParaRPr/>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A44EAF-9200-43A9-8731-7BEFE667A8FF}" type="datetime1">
              <a:rPr lang="en-US" smtClean="0"/>
              <a:t>11/16/2016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GB" smtClean="0"/>
              <a:t>‹#›</a:t>
            </a:fld>
            <a:endParaRPr lang="en-GB"/>
          </a:p>
        </p:txBody>
      </p:sp>
    </p:spTree>
    <p:extLst>
      <p:ext uri="{BB962C8B-B14F-4D97-AF65-F5344CB8AC3E}">
        <p14:creationId xmlns:p14="http://schemas.microsoft.com/office/powerpoint/2010/main" val="132000662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www.blue-alligator.com/"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22193" y="2771425"/>
            <a:ext cx="6987645" cy="1388534"/>
          </a:xfrm>
        </p:spPr>
        <p:txBody>
          <a:bodyPr/>
          <a:lstStyle/>
          <a:p>
            <a:r>
              <a:rPr lang="en-GB" dirty="0">
                <a:solidFill>
                  <a:schemeClr val="accent1">
                    <a:lumMod val="50000"/>
                  </a:schemeClr>
                </a:solidFill>
              </a:rPr>
              <a:t>How can we achieve Trade Show success?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867" y="839500"/>
            <a:ext cx="5382971" cy="1931925"/>
          </a:xfrm>
          <a:prstGeom prst="rect">
            <a:avLst/>
          </a:prstGeom>
        </p:spPr>
      </p:pic>
      <p:sp>
        <p:nvSpPr>
          <p:cNvPr id="4" name="TextBox 3"/>
          <p:cNvSpPr txBox="1"/>
          <p:nvPr/>
        </p:nvSpPr>
        <p:spPr>
          <a:xfrm>
            <a:off x="9276718" y="5466527"/>
            <a:ext cx="2915282" cy="1306568"/>
          </a:xfrm>
          <a:prstGeom prst="rect">
            <a:avLst/>
          </a:prstGeom>
          <a:noFill/>
        </p:spPr>
        <p:txBody>
          <a:bodyPr wrap="square" rtlCol="0">
            <a:spAutoFit/>
          </a:bodyPr>
          <a:lstStyle/>
          <a:p>
            <a:pPr algn="ctr"/>
            <a:r>
              <a:rPr lang="en-GB" dirty="0">
                <a:solidFill>
                  <a:schemeClr val="accent1">
                    <a:lumMod val="50000"/>
                  </a:schemeClr>
                </a:solidFill>
                <a:latin typeface="Calibri" panose="020F0502020204030204" pitchFamily="34" charset="0"/>
                <a:cs typeface="Calibri" panose="020F0502020204030204" pitchFamily="34" charset="0"/>
              </a:rPr>
              <a:t>Roberto Melisi </a:t>
            </a:r>
          </a:p>
          <a:p>
            <a:pPr algn="ctr"/>
            <a:r>
              <a:rPr lang="en-GB" sz="1400" dirty="0">
                <a:solidFill>
                  <a:schemeClr val="accent1">
                    <a:lumMod val="50000"/>
                  </a:schemeClr>
                </a:solidFill>
                <a:latin typeface="Calibri" panose="020F0502020204030204" pitchFamily="34" charset="0"/>
                <a:cs typeface="Calibri" panose="020F0502020204030204" pitchFamily="34" charset="0"/>
              </a:rPr>
              <a:t>Sales Manager</a:t>
            </a:r>
          </a:p>
          <a:p>
            <a:pPr algn="ctr"/>
            <a:r>
              <a:rPr lang="en-GB" dirty="0">
                <a:solidFill>
                  <a:schemeClr val="accent1">
                    <a:lumMod val="50000"/>
                  </a:schemeClr>
                </a:solidFill>
                <a:latin typeface="Calibri" panose="020F0502020204030204" pitchFamily="34" charset="0"/>
                <a:cs typeface="Calibri" panose="020F0502020204030204" pitchFamily="34" charset="0"/>
              </a:rPr>
              <a:t>	</a:t>
            </a:r>
          </a:p>
          <a:p>
            <a:pPr algn="ctr"/>
            <a:r>
              <a:rPr lang="en-GB" sz="1400" dirty="0">
                <a:solidFill>
                  <a:schemeClr val="accent1">
                    <a:lumMod val="50000"/>
                  </a:schemeClr>
                </a:solidFill>
                <a:latin typeface="Calibri" panose="020F0502020204030204" pitchFamily="34" charset="0"/>
                <a:cs typeface="Calibri" panose="020F0502020204030204" pitchFamily="34" charset="0"/>
              </a:rPr>
              <a:t>01908 368001</a:t>
            </a:r>
          </a:p>
          <a:p>
            <a:pPr algn="ctr"/>
            <a:r>
              <a:rPr lang="en-GB" sz="1400" dirty="0">
                <a:solidFill>
                  <a:schemeClr val="accent1">
                    <a:lumMod val="50000"/>
                  </a:schemeClr>
                </a:solidFill>
                <a:latin typeface="Calibri" panose="020F0502020204030204" pitchFamily="34" charset="0"/>
                <a:cs typeface="Calibri" panose="020F0502020204030204" pitchFamily="34" charset="0"/>
              </a:rPr>
              <a:t>Roberto.Melisi@blue-alligator.com</a:t>
            </a:r>
          </a:p>
        </p:txBody>
      </p:sp>
    </p:spTree>
    <p:extLst>
      <p:ext uri="{BB962C8B-B14F-4D97-AF65-F5344CB8AC3E}">
        <p14:creationId xmlns:p14="http://schemas.microsoft.com/office/powerpoint/2010/main" val="298980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0"/>
            <a:ext cx="10515600" cy="2851208"/>
          </a:xfrm>
        </p:spPr>
        <p:txBody>
          <a:bodyPr/>
          <a:lstStyle/>
          <a:p>
            <a:pPr algn="ctr"/>
            <a:r>
              <a:rPr lang="en-GB" dirty="0">
                <a:solidFill>
                  <a:schemeClr val="accent1">
                    <a:lumMod val="50000"/>
                  </a:schemeClr>
                </a:solidFill>
              </a:rPr>
              <a:t>Retention</a:t>
            </a:r>
          </a:p>
        </p:txBody>
      </p:sp>
      <p:sp>
        <p:nvSpPr>
          <p:cNvPr id="3" name="Text Placeholder 2"/>
          <p:cNvSpPr>
            <a:spLocks noGrp="1"/>
          </p:cNvSpPr>
          <p:nvPr>
            <p:ph type="body" idx="1"/>
          </p:nvPr>
        </p:nvSpPr>
        <p:spPr>
          <a:xfrm>
            <a:off x="831850" y="3108146"/>
            <a:ext cx="10515600" cy="1500187"/>
          </a:xfrm>
        </p:spPr>
        <p:txBody>
          <a:bodyPr/>
          <a:lstStyle/>
          <a:p>
            <a:pPr algn="ctr"/>
            <a:r>
              <a:rPr lang="en-GB" dirty="0">
                <a:solidFill>
                  <a:schemeClr val="accent1">
                    <a:lumMod val="50000"/>
                  </a:schemeClr>
                </a:solidFill>
              </a:rPr>
              <a:t>Rapport, communication and continued relationships</a:t>
            </a:r>
          </a:p>
        </p:txBody>
      </p:sp>
      <p:sp>
        <p:nvSpPr>
          <p:cNvPr id="8" name="TextBox 7"/>
          <p:cNvSpPr txBox="1"/>
          <p:nvPr/>
        </p:nvSpPr>
        <p:spPr>
          <a:xfrm>
            <a:off x="7743666" y="6478410"/>
            <a:ext cx="4162165" cy="369332"/>
          </a:xfrm>
          <a:prstGeom prst="rect">
            <a:avLst/>
          </a:prstGeom>
          <a:noFill/>
        </p:spPr>
        <p:txBody>
          <a:bodyPr wrap="none" rtlCol="0">
            <a:spAutoFit/>
          </a:bodyPr>
          <a:lstStyle/>
          <a:p>
            <a:r>
              <a:rPr lang="en-GB" dirty="0">
                <a:solidFill>
                  <a:schemeClr val="accent1">
                    <a:lumMod val="50000"/>
                  </a:schemeClr>
                </a:solidFill>
              </a:rPr>
              <a:t>Sales@blue-alligator.com    01908 368001</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955" y="5933112"/>
            <a:ext cx="1444765" cy="5185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3051" y="5933112"/>
            <a:ext cx="825244" cy="55555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2627" y="5933112"/>
            <a:ext cx="777058" cy="555556"/>
          </a:xfrm>
          <a:prstGeom prst="rect">
            <a:avLst/>
          </a:prstGeom>
        </p:spPr>
      </p:pic>
    </p:spTree>
    <p:extLst>
      <p:ext uri="{BB962C8B-B14F-4D97-AF65-F5344CB8AC3E}">
        <p14:creationId xmlns:p14="http://schemas.microsoft.com/office/powerpoint/2010/main" val="2126388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chemeClr val="accent1">
                    <a:lumMod val="50000"/>
                  </a:schemeClr>
                </a:solidFill>
              </a:rPr>
              <a:t>SalesPresenter</a:t>
            </a:r>
            <a:br>
              <a:rPr lang="en-GB" dirty="0">
                <a:solidFill>
                  <a:schemeClr val="accent1">
                    <a:lumMod val="50000"/>
                  </a:schemeClr>
                </a:solidFill>
              </a:rPr>
            </a:br>
            <a:r>
              <a:rPr lang="en-GB" sz="2400" dirty="0">
                <a:solidFill>
                  <a:schemeClr val="accent1">
                    <a:lumMod val="50000"/>
                  </a:schemeClr>
                </a:solidFill>
              </a:rPr>
              <a:t>Customer Retention</a:t>
            </a:r>
            <a:endParaRPr lang="en-GB" dirty="0">
              <a:solidFill>
                <a:schemeClr val="accent1">
                  <a:lumMod val="50000"/>
                </a:schemeClr>
              </a:solidFill>
            </a:endParaRPr>
          </a:p>
        </p:txBody>
      </p:sp>
      <p:sp>
        <p:nvSpPr>
          <p:cNvPr id="4" name="Content Placeholder 3"/>
          <p:cNvSpPr>
            <a:spLocks noGrp="1"/>
          </p:cNvSpPr>
          <p:nvPr>
            <p:ph sz="half" idx="2"/>
          </p:nvPr>
        </p:nvSpPr>
        <p:spPr>
          <a:xfrm>
            <a:off x="6475093" y="2465177"/>
            <a:ext cx="4895056" cy="3124200"/>
          </a:xfrm>
        </p:spPr>
        <p:txBody>
          <a:bodyPr/>
          <a:lstStyle/>
          <a:p>
            <a:r>
              <a:rPr lang="en-GB" dirty="0">
                <a:solidFill>
                  <a:schemeClr val="accent1">
                    <a:lumMod val="50000"/>
                  </a:schemeClr>
                </a:solidFill>
              </a:rPr>
              <a:t>Missed opportunities – AGAIN!</a:t>
            </a:r>
          </a:p>
          <a:p>
            <a:r>
              <a:rPr lang="en-GB" dirty="0">
                <a:solidFill>
                  <a:schemeClr val="accent1">
                    <a:lumMod val="50000"/>
                  </a:schemeClr>
                </a:solidFill>
              </a:rPr>
              <a:t>Time is key – utilise every second</a:t>
            </a:r>
          </a:p>
          <a:p>
            <a:r>
              <a:rPr lang="en-GB" dirty="0">
                <a:solidFill>
                  <a:schemeClr val="accent1">
                    <a:lumMod val="50000"/>
                  </a:schemeClr>
                </a:solidFill>
              </a:rPr>
              <a:t>Give your customer control</a:t>
            </a:r>
          </a:p>
          <a:p>
            <a:r>
              <a:rPr lang="en-GB" dirty="0">
                <a:solidFill>
                  <a:schemeClr val="accent1">
                    <a:lumMod val="50000"/>
                  </a:schemeClr>
                </a:solidFill>
              </a:rPr>
              <a:t>How would they like to continue communication?</a:t>
            </a:r>
          </a:p>
          <a:p>
            <a:r>
              <a:rPr lang="en-GB" dirty="0">
                <a:solidFill>
                  <a:schemeClr val="accent1">
                    <a:lumMod val="50000"/>
                  </a:schemeClr>
                </a:solidFill>
              </a:rPr>
              <a:t>Web ordering availability</a:t>
            </a:r>
          </a:p>
          <a:p>
            <a:endParaRPr lang="en-GB" dirty="0">
              <a:solidFill>
                <a:schemeClr val="accent1">
                  <a:lumMod val="50000"/>
                </a:schemeClr>
              </a:solidFill>
            </a:endParaRPr>
          </a:p>
        </p:txBody>
      </p:sp>
      <p:sp>
        <p:nvSpPr>
          <p:cNvPr id="9" name="TextBox 8"/>
          <p:cNvSpPr txBox="1"/>
          <p:nvPr/>
        </p:nvSpPr>
        <p:spPr>
          <a:xfrm>
            <a:off x="7743666" y="6478410"/>
            <a:ext cx="4162165" cy="369332"/>
          </a:xfrm>
          <a:prstGeom prst="rect">
            <a:avLst/>
          </a:prstGeom>
          <a:noFill/>
        </p:spPr>
        <p:txBody>
          <a:bodyPr wrap="none" rtlCol="0">
            <a:spAutoFit/>
          </a:bodyPr>
          <a:lstStyle/>
          <a:p>
            <a:r>
              <a:rPr lang="en-GB" dirty="0">
                <a:solidFill>
                  <a:schemeClr val="accent1">
                    <a:lumMod val="50000"/>
                  </a:schemeClr>
                </a:solidFill>
              </a:rPr>
              <a:t>Sales@blue-alligator.com    01908 368001</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955" y="5933112"/>
            <a:ext cx="1444765" cy="5185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3051" y="5933112"/>
            <a:ext cx="825244" cy="55555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2627" y="5933112"/>
            <a:ext cx="777058" cy="55555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1413" y="2780030"/>
            <a:ext cx="3107136" cy="209025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4839" y="2378787"/>
            <a:ext cx="4296982" cy="2892740"/>
          </a:xfrm>
          <a:prstGeom prst="rect">
            <a:avLst/>
          </a:prstGeom>
        </p:spPr>
      </p:pic>
    </p:spTree>
    <p:extLst>
      <p:ext uri="{BB962C8B-B14F-4D97-AF65-F5344CB8AC3E}">
        <p14:creationId xmlns:p14="http://schemas.microsoft.com/office/powerpoint/2010/main" val="313023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0"/>
            <a:ext cx="10515600" cy="2851208"/>
          </a:xfrm>
        </p:spPr>
        <p:txBody>
          <a:bodyPr/>
          <a:lstStyle/>
          <a:p>
            <a:pPr algn="ctr"/>
            <a:r>
              <a:rPr lang="en-GB" dirty="0">
                <a:solidFill>
                  <a:schemeClr val="accent1">
                    <a:lumMod val="50000"/>
                  </a:schemeClr>
                </a:solidFill>
              </a:rPr>
              <a:t>Utilisation</a:t>
            </a:r>
          </a:p>
        </p:txBody>
      </p:sp>
      <p:sp>
        <p:nvSpPr>
          <p:cNvPr id="3" name="Text Placeholder 2"/>
          <p:cNvSpPr>
            <a:spLocks noGrp="1"/>
          </p:cNvSpPr>
          <p:nvPr>
            <p:ph type="body" idx="1"/>
          </p:nvPr>
        </p:nvSpPr>
        <p:spPr>
          <a:xfrm>
            <a:off x="831850" y="3108146"/>
            <a:ext cx="10515600" cy="1500187"/>
          </a:xfrm>
        </p:spPr>
        <p:txBody>
          <a:bodyPr/>
          <a:lstStyle/>
          <a:p>
            <a:pPr algn="ctr"/>
            <a:r>
              <a:rPr lang="en-GB" dirty="0">
                <a:solidFill>
                  <a:schemeClr val="accent1">
                    <a:lumMod val="50000"/>
                  </a:schemeClr>
                </a:solidFill>
              </a:rPr>
              <a:t>Once you’ve got them keep them!</a:t>
            </a:r>
          </a:p>
        </p:txBody>
      </p:sp>
      <p:sp>
        <p:nvSpPr>
          <p:cNvPr id="8" name="TextBox 7"/>
          <p:cNvSpPr txBox="1"/>
          <p:nvPr/>
        </p:nvSpPr>
        <p:spPr>
          <a:xfrm>
            <a:off x="7743666" y="6478410"/>
            <a:ext cx="4162165" cy="369332"/>
          </a:xfrm>
          <a:prstGeom prst="rect">
            <a:avLst/>
          </a:prstGeom>
          <a:noFill/>
        </p:spPr>
        <p:txBody>
          <a:bodyPr wrap="none" rtlCol="0">
            <a:spAutoFit/>
          </a:bodyPr>
          <a:lstStyle/>
          <a:p>
            <a:r>
              <a:rPr lang="en-GB" dirty="0">
                <a:solidFill>
                  <a:schemeClr val="accent1">
                    <a:lumMod val="50000"/>
                  </a:schemeClr>
                </a:solidFill>
              </a:rPr>
              <a:t>Sales@blue-alligator.com    01908 368001</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955" y="5933112"/>
            <a:ext cx="1444765" cy="5185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3051" y="5933112"/>
            <a:ext cx="825244" cy="55555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2627" y="5933112"/>
            <a:ext cx="777058" cy="555556"/>
          </a:xfrm>
          <a:prstGeom prst="rect">
            <a:avLst/>
          </a:prstGeom>
        </p:spPr>
      </p:pic>
    </p:spTree>
    <p:extLst>
      <p:ext uri="{BB962C8B-B14F-4D97-AF65-F5344CB8AC3E}">
        <p14:creationId xmlns:p14="http://schemas.microsoft.com/office/powerpoint/2010/main" val="85135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545160"/>
            <a:ext cx="10018713" cy="1752599"/>
          </a:xfrm>
        </p:spPr>
        <p:txBody>
          <a:bodyPr/>
          <a:lstStyle/>
          <a:p>
            <a:r>
              <a:rPr lang="en-GB" dirty="0">
                <a:solidFill>
                  <a:schemeClr val="accent1">
                    <a:lumMod val="50000"/>
                  </a:schemeClr>
                </a:solidFill>
              </a:rPr>
              <a:t>What to do with all that data?</a:t>
            </a:r>
          </a:p>
        </p:txBody>
      </p:sp>
      <p:sp>
        <p:nvSpPr>
          <p:cNvPr id="3" name="Content Placeholder 2"/>
          <p:cNvSpPr>
            <a:spLocks noGrp="1"/>
          </p:cNvSpPr>
          <p:nvPr>
            <p:ph sz="half" idx="1"/>
          </p:nvPr>
        </p:nvSpPr>
        <p:spPr/>
        <p:txBody>
          <a:bodyPr/>
          <a:lstStyle/>
          <a:p>
            <a:r>
              <a:rPr lang="en-GB" dirty="0">
                <a:solidFill>
                  <a:schemeClr val="accent1">
                    <a:lumMod val="50000"/>
                  </a:schemeClr>
                </a:solidFill>
              </a:rPr>
              <a:t>Lots of orders…</a:t>
            </a:r>
          </a:p>
          <a:p>
            <a:r>
              <a:rPr lang="en-GB" dirty="0" err="1">
                <a:solidFill>
                  <a:schemeClr val="accent1">
                    <a:lumMod val="50000"/>
                  </a:schemeClr>
                </a:solidFill>
              </a:rPr>
              <a:t>Whats</a:t>
            </a:r>
            <a:r>
              <a:rPr lang="en-GB" dirty="0">
                <a:solidFill>
                  <a:schemeClr val="accent1">
                    <a:lumMod val="50000"/>
                  </a:schemeClr>
                </a:solidFill>
              </a:rPr>
              <a:t> been sold?</a:t>
            </a:r>
          </a:p>
          <a:p>
            <a:r>
              <a:rPr lang="en-GB" dirty="0">
                <a:solidFill>
                  <a:schemeClr val="accent1">
                    <a:lumMod val="50000"/>
                  </a:schemeClr>
                </a:solidFill>
              </a:rPr>
              <a:t>Who bought the most?</a:t>
            </a:r>
          </a:p>
          <a:p>
            <a:r>
              <a:rPr lang="en-GB" dirty="0">
                <a:solidFill>
                  <a:schemeClr val="accent1">
                    <a:lumMod val="50000"/>
                  </a:schemeClr>
                </a:solidFill>
              </a:rPr>
              <a:t>Where should we be focusing our marketing attention?</a:t>
            </a:r>
          </a:p>
          <a:p>
            <a:r>
              <a:rPr lang="en-GB" dirty="0">
                <a:solidFill>
                  <a:schemeClr val="accent1">
                    <a:lumMod val="50000"/>
                  </a:schemeClr>
                </a:solidFill>
              </a:rPr>
              <a:t>What areas are now filled with our products?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141" y="3416261"/>
            <a:ext cx="3688715" cy="8128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2060" y="4673438"/>
            <a:ext cx="2636075" cy="73628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572" y="2363854"/>
            <a:ext cx="2305854" cy="763691"/>
          </a:xfrm>
          <a:prstGeom prst="rect">
            <a:avLst/>
          </a:prstGeom>
        </p:spPr>
      </p:pic>
      <p:sp>
        <p:nvSpPr>
          <p:cNvPr id="9" name="TextBox 8"/>
          <p:cNvSpPr txBox="1"/>
          <p:nvPr/>
        </p:nvSpPr>
        <p:spPr>
          <a:xfrm>
            <a:off x="7743666" y="6478410"/>
            <a:ext cx="4162165" cy="369332"/>
          </a:xfrm>
          <a:prstGeom prst="rect">
            <a:avLst/>
          </a:prstGeom>
          <a:noFill/>
        </p:spPr>
        <p:txBody>
          <a:bodyPr wrap="none" rtlCol="0">
            <a:spAutoFit/>
          </a:bodyPr>
          <a:lstStyle/>
          <a:p>
            <a:r>
              <a:rPr lang="en-GB" dirty="0">
                <a:solidFill>
                  <a:schemeClr val="accent1">
                    <a:lumMod val="50000"/>
                  </a:schemeClr>
                </a:solidFill>
              </a:rPr>
              <a:t>Sales@blue-alligator.com    01908 368001</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3955" y="5933112"/>
            <a:ext cx="1444765" cy="51852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3051" y="5933112"/>
            <a:ext cx="825244" cy="55555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52627" y="5933112"/>
            <a:ext cx="777058" cy="555556"/>
          </a:xfrm>
          <a:prstGeom prst="rect">
            <a:avLst/>
          </a:prstGeom>
        </p:spPr>
      </p:pic>
      <p:sp>
        <p:nvSpPr>
          <p:cNvPr id="13" name="Content Placeholder 2"/>
          <p:cNvSpPr>
            <a:spLocks noGrp="1"/>
          </p:cNvSpPr>
          <p:nvPr>
            <p:ph sz="half" idx="1"/>
          </p:nvPr>
        </p:nvSpPr>
        <p:spPr>
          <a:xfrm>
            <a:off x="1484311" y="2511895"/>
            <a:ext cx="4895055" cy="3124201"/>
          </a:xfrm>
        </p:spPr>
        <p:txBody>
          <a:bodyPr/>
          <a:lstStyle/>
          <a:p>
            <a:r>
              <a:rPr lang="en-GB" dirty="0">
                <a:solidFill>
                  <a:schemeClr val="accent1">
                    <a:lumMod val="50000"/>
                  </a:schemeClr>
                </a:solidFill>
              </a:rPr>
              <a:t>Create reports in seconds</a:t>
            </a:r>
          </a:p>
          <a:p>
            <a:r>
              <a:rPr lang="en-GB" dirty="0">
                <a:solidFill>
                  <a:schemeClr val="accent1">
                    <a:lumMod val="50000"/>
                  </a:schemeClr>
                </a:solidFill>
              </a:rPr>
              <a:t>Give reps the full scope of opportunity</a:t>
            </a:r>
          </a:p>
          <a:p>
            <a:r>
              <a:rPr lang="en-GB" dirty="0">
                <a:solidFill>
                  <a:schemeClr val="accent1">
                    <a:lumMod val="50000"/>
                  </a:schemeClr>
                </a:solidFill>
              </a:rPr>
              <a:t>Highlight key gaps in your business</a:t>
            </a:r>
          </a:p>
          <a:p>
            <a:r>
              <a:rPr lang="en-GB" dirty="0">
                <a:solidFill>
                  <a:schemeClr val="accent1">
                    <a:lumMod val="50000"/>
                  </a:schemeClr>
                </a:solidFill>
              </a:rPr>
              <a:t>Start in sales, broaden to your whole business</a:t>
            </a:r>
          </a:p>
          <a:p>
            <a:r>
              <a:rPr lang="en-GB" dirty="0">
                <a:solidFill>
                  <a:schemeClr val="accent1">
                    <a:lumMod val="50000"/>
                  </a:schemeClr>
                </a:solidFill>
              </a:rPr>
              <a:t>Visualise locations you are missing</a:t>
            </a:r>
          </a:p>
        </p:txBody>
      </p:sp>
    </p:spTree>
    <p:extLst>
      <p:ext uri="{BB962C8B-B14F-4D97-AF65-F5344CB8AC3E}">
        <p14:creationId xmlns:p14="http://schemas.microsoft.com/office/powerpoint/2010/main" val="136142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 presetClass="exit" presetSubtype="0" fill="hold" grpId="1" nodeType="withEffect">
                                  <p:stCondLst>
                                    <p:cond delay="0"/>
                                  </p:stCondLst>
                                  <p:childTnLst>
                                    <p:set>
                                      <p:cBhvr>
                                        <p:cTn id="40" dur="1" fill="hold">
                                          <p:stCondLst>
                                            <p:cond delay="0"/>
                                          </p:stCondLst>
                                        </p:cTn>
                                        <p:tgtEl>
                                          <p:spTgt spid="3">
                                            <p:txEl>
                                              <p:pRg st="0" end="0"/>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xEl>
                                              <p:pRg st="1" end="1"/>
                                            </p:txEl>
                                          </p:spTgt>
                                        </p:tgtEl>
                                        <p:attrNameLst>
                                          <p:attrName>style.visibility</p:attrName>
                                        </p:attrNameLst>
                                      </p:cBhvr>
                                      <p:to>
                                        <p:strVal val="visible"/>
                                      </p:to>
                                    </p:set>
                                    <p:animEffect transition="in" filter="fade">
                                      <p:cBhvr>
                                        <p:cTn id="58" dur="500"/>
                                        <p:tgtEl>
                                          <p:spTgt spid="13">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xEl>
                                              <p:pRg st="2" end="2"/>
                                            </p:txEl>
                                          </p:spTgt>
                                        </p:tgtEl>
                                        <p:attrNameLst>
                                          <p:attrName>style.visibility</p:attrName>
                                        </p:attrNameLst>
                                      </p:cBhvr>
                                      <p:to>
                                        <p:strVal val="visible"/>
                                      </p:to>
                                    </p:set>
                                    <p:animEffect transition="in" filter="fade">
                                      <p:cBhvr>
                                        <p:cTn id="63" dur="500"/>
                                        <p:tgtEl>
                                          <p:spTgt spid="13">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xEl>
                                              <p:pRg st="3" end="3"/>
                                            </p:txEl>
                                          </p:spTgt>
                                        </p:tgtEl>
                                        <p:attrNameLst>
                                          <p:attrName>style.visibility</p:attrName>
                                        </p:attrNameLst>
                                      </p:cBhvr>
                                      <p:to>
                                        <p:strVal val="visible"/>
                                      </p:to>
                                    </p:set>
                                    <p:animEffect transition="in" filter="fade">
                                      <p:cBhvr>
                                        <p:cTn id="68" dur="500"/>
                                        <p:tgtEl>
                                          <p:spTgt spid="13">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3">
                                            <p:txEl>
                                              <p:pRg st="4" end="4"/>
                                            </p:txEl>
                                          </p:spTgt>
                                        </p:tgtEl>
                                        <p:attrNameLst>
                                          <p:attrName>style.visibility</p:attrName>
                                        </p:attrNameLst>
                                      </p:cBhvr>
                                      <p:to>
                                        <p:strVal val="visible"/>
                                      </p:to>
                                    </p:set>
                                    <p:animEffect transition="in" filter="fade">
                                      <p:cBhvr>
                                        <p:cTn id="73"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63050" y="5445760"/>
            <a:ext cx="11702631" cy="1200329"/>
          </a:xfrm>
          <a:prstGeom prst="rect">
            <a:avLst/>
          </a:prstGeom>
          <a:noFill/>
        </p:spPr>
        <p:txBody>
          <a:bodyPr wrap="square" rtlCol="0">
            <a:spAutoFit/>
          </a:bodyPr>
          <a:lstStyle/>
          <a:p>
            <a:pPr algn="ctr"/>
            <a:r>
              <a:rPr lang="en-GB" sz="2400" dirty="0">
                <a:solidFill>
                  <a:schemeClr val="accent1">
                    <a:lumMod val="50000"/>
                  </a:schemeClr>
                </a:solidFill>
                <a:latin typeface="Calibri" panose="020F0502020204030204" pitchFamily="34" charset="0"/>
                <a:cs typeface="Calibri" panose="020F0502020204030204" pitchFamily="34" charset="0"/>
              </a:rPr>
              <a:t>Sales@blue-alligator.com    01908 368001 	</a:t>
            </a:r>
            <a:r>
              <a:rPr lang="en-GB" sz="2400" dirty="0">
                <a:solidFill>
                  <a:schemeClr val="accent1">
                    <a:lumMod val="50000"/>
                  </a:schemeClr>
                </a:solidFill>
                <a:latin typeface="Calibri" panose="020F0502020204030204" pitchFamily="34" charset="0"/>
                <a:cs typeface="Calibri" panose="020F0502020204030204" pitchFamily="34" charset="0"/>
                <a:hlinkClick r:id="rId3"/>
              </a:rPr>
              <a:t>www.blue-alligator.com</a:t>
            </a:r>
            <a:endParaRPr lang="en-GB" sz="2400" dirty="0">
              <a:solidFill>
                <a:schemeClr val="accent1">
                  <a:lumMod val="50000"/>
                </a:schemeClr>
              </a:solidFill>
              <a:latin typeface="Calibri" panose="020F0502020204030204" pitchFamily="34" charset="0"/>
              <a:cs typeface="Calibri" panose="020F0502020204030204" pitchFamily="34" charset="0"/>
            </a:endParaRPr>
          </a:p>
          <a:p>
            <a:pPr algn="ctr"/>
            <a:endParaRPr lang="en-GB" sz="2400" dirty="0">
              <a:solidFill>
                <a:schemeClr val="accent1">
                  <a:lumMod val="50000"/>
                </a:schemeClr>
              </a:solidFill>
              <a:latin typeface="Calibri" panose="020F0502020204030204" pitchFamily="34" charset="0"/>
              <a:cs typeface="Calibri" panose="020F0502020204030204" pitchFamily="34" charset="0"/>
            </a:endParaRPr>
          </a:p>
          <a:p>
            <a:pPr algn="ctr"/>
            <a:r>
              <a:rPr lang="en-GB" sz="2400" dirty="0">
                <a:solidFill>
                  <a:schemeClr val="accent1">
                    <a:lumMod val="50000"/>
                  </a:schemeClr>
                </a:solidFill>
                <a:latin typeface="Calibri" panose="020F0502020204030204" pitchFamily="34" charset="0"/>
                <a:cs typeface="Calibri" panose="020F0502020204030204" pitchFamily="34" charset="0"/>
              </a:rPr>
              <a:t>Roberto.Melisi@blue-alligator.com</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3753" y="731520"/>
            <a:ext cx="7421224" cy="266344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5513" y="3394964"/>
            <a:ext cx="2598329" cy="1749202"/>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9119" y="3553195"/>
            <a:ext cx="2225297" cy="1590971"/>
          </a:xfrm>
          <a:prstGeom prst="rect">
            <a:avLst/>
          </a:prstGeom>
        </p:spPr>
      </p:pic>
    </p:spTree>
    <p:extLst>
      <p:ext uri="{BB962C8B-B14F-4D97-AF65-F5344CB8AC3E}">
        <p14:creationId xmlns:p14="http://schemas.microsoft.com/office/powerpoint/2010/main" val="36149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062" y="340361"/>
            <a:ext cx="3128329" cy="1102292"/>
          </a:xfrm>
        </p:spPr>
        <p:txBody>
          <a:bodyPr/>
          <a:lstStyle/>
          <a:p>
            <a:r>
              <a:rPr lang="en-US" dirty="0">
                <a:solidFill>
                  <a:schemeClr val="accent1">
                    <a:lumMod val="50000"/>
                  </a:schemeClr>
                </a:solidFill>
              </a:rPr>
              <a:t>Agenda</a:t>
            </a:r>
          </a:p>
        </p:txBody>
      </p:sp>
      <p:graphicFrame>
        <p:nvGraphicFramePr>
          <p:cNvPr id="5" name="Content Placeholder 3" descr="Radial Picture List" title="SmartArt"/>
          <p:cNvGraphicFramePr>
            <a:graphicFrameLocks/>
          </p:cNvGraphicFramePr>
          <p:nvPr>
            <p:extLst>
              <p:ext uri="{D42A27DB-BD31-4B8C-83A1-F6EECF244321}">
                <p14:modId xmlns:p14="http://schemas.microsoft.com/office/powerpoint/2010/main" val="640231736"/>
              </p:ext>
            </p:extLst>
          </p:nvPr>
        </p:nvGraphicFramePr>
        <p:xfrm>
          <a:off x="1544320" y="891507"/>
          <a:ext cx="7376388"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33955" y="5933112"/>
            <a:ext cx="1444765" cy="51852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53051" y="5933112"/>
            <a:ext cx="825244" cy="555556"/>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52627" y="5933112"/>
            <a:ext cx="777058" cy="555556"/>
          </a:xfrm>
          <a:prstGeom prst="rect">
            <a:avLst/>
          </a:prstGeom>
        </p:spPr>
      </p:pic>
      <p:sp>
        <p:nvSpPr>
          <p:cNvPr id="8" name="TextBox 7"/>
          <p:cNvSpPr txBox="1"/>
          <p:nvPr/>
        </p:nvSpPr>
        <p:spPr>
          <a:xfrm>
            <a:off x="7867520" y="6488668"/>
            <a:ext cx="4162165" cy="369332"/>
          </a:xfrm>
          <a:prstGeom prst="rect">
            <a:avLst/>
          </a:prstGeom>
          <a:noFill/>
        </p:spPr>
        <p:txBody>
          <a:bodyPr wrap="none" rtlCol="0">
            <a:spAutoFit/>
          </a:bodyPr>
          <a:lstStyle/>
          <a:p>
            <a:r>
              <a:rPr lang="en-GB" dirty="0">
                <a:solidFill>
                  <a:schemeClr val="accent1">
                    <a:lumMod val="50000"/>
                  </a:schemeClr>
                </a:solidFill>
              </a:rPr>
              <a:t>Sales@blue-alligator.com</a:t>
            </a:r>
            <a:r>
              <a:rPr lang="en-GB" dirty="0"/>
              <a:t>    </a:t>
            </a:r>
            <a:r>
              <a:rPr lang="en-GB" dirty="0">
                <a:solidFill>
                  <a:schemeClr val="accent1">
                    <a:lumMod val="50000"/>
                  </a:schemeClr>
                </a:solidFill>
              </a:rPr>
              <a:t>01908</a:t>
            </a:r>
            <a:r>
              <a:rPr lang="en-GB" dirty="0"/>
              <a:t> </a:t>
            </a:r>
            <a:r>
              <a:rPr lang="en-GB" dirty="0">
                <a:solidFill>
                  <a:schemeClr val="accent1">
                    <a:lumMod val="50000"/>
                  </a:schemeClr>
                </a:solidFill>
              </a:rPr>
              <a:t>368001</a:t>
            </a:r>
          </a:p>
        </p:txBody>
      </p:sp>
    </p:spTree>
    <p:extLst>
      <p:ext uri="{BB962C8B-B14F-4D97-AF65-F5344CB8AC3E}">
        <p14:creationId xmlns:p14="http://schemas.microsoft.com/office/powerpoint/2010/main" val="239696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94440"/>
            <a:ext cx="10515600" cy="2851208"/>
          </a:xfrm>
        </p:spPr>
        <p:txBody>
          <a:bodyPr/>
          <a:lstStyle/>
          <a:p>
            <a:pPr algn="ctr"/>
            <a:r>
              <a:rPr lang="en-GB" dirty="0">
                <a:solidFill>
                  <a:schemeClr val="accent1">
                    <a:lumMod val="50000"/>
                  </a:schemeClr>
                </a:solidFill>
              </a:rPr>
              <a:t>Traffic</a:t>
            </a:r>
          </a:p>
        </p:txBody>
      </p:sp>
      <p:sp>
        <p:nvSpPr>
          <p:cNvPr id="3" name="Text Placeholder 2"/>
          <p:cNvSpPr>
            <a:spLocks noGrp="1"/>
          </p:cNvSpPr>
          <p:nvPr>
            <p:ph type="body" idx="1"/>
          </p:nvPr>
        </p:nvSpPr>
        <p:spPr>
          <a:xfrm>
            <a:off x="831850" y="3452702"/>
            <a:ext cx="10515600" cy="1500187"/>
          </a:xfrm>
        </p:spPr>
        <p:txBody>
          <a:bodyPr/>
          <a:lstStyle/>
          <a:p>
            <a:pPr algn="ctr"/>
            <a:r>
              <a:rPr lang="en-GB" dirty="0">
                <a:solidFill>
                  <a:schemeClr val="accent1">
                    <a:lumMod val="50000"/>
                  </a:schemeClr>
                </a:solidFill>
              </a:rPr>
              <a:t>It’s a numbers game!</a:t>
            </a:r>
          </a:p>
        </p:txBody>
      </p:sp>
      <p:sp>
        <p:nvSpPr>
          <p:cNvPr id="8" name="TextBox 7"/>
          <p:cNvSpPr txBox="1"/>
          <p:nvPr/>
        </p:nvSpPr>
        <p:spPr>
          <a:xfrm>
            <a:off x="7743666" y="6478410"/>
            <a:ext cx="4162165" cy="369332"/>
          </a:xfrm>
          <a:prstGeom prst="rect">
            <a:avLst/>
          </a:prstGeom>
          <a:noFill/>
        </p:spPr>
        <p:txBody>
          <a:bodyPr wrap="none" rtlCol="0">
            <a:spAutoFit/>
          </a:bodyPr>
          <a:lstStyle/>
          <a:p>
            <a:r>
              <a:rPr lang="en-GB" dirty="0">
                <a:solidFill>
                  <a:schemeClr val="accent1">
                    <a:lumMod val="50000"/>
                  </a:schemeClr>
                </a:solidFill>
              </a:rPr>
              <a:t>Sales@blue-alligator.com    01908 368001</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955" y="5933112"/>
            <a:ext cx="1444765" cy="5185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3051" y="5933112"/>
            <a:ext cx="825244" cy="55555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2627" y="5933112"/>
            <a:ext cx="777058" cy="555556"/>
          </a:xfrm>
          <a:prstGeom prst="rect">
            <a:avLst/>
          </a:prstGeom>
        </p:spPr>
      </p:pic>
    </p:spTree>
    <p:extLst>
      <p:ext uri="{BB962C8B-B14F-4D97-AF65-F5344CB8AC3E}">
        <p14:creationId xmlns:p14="http://schemas.microsoft.com/office/powerpoint/2010/main" val="403232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651" y="293148"/>
            <a:ext cx="1972236" cy="638287"/>
          </a:xfrm>
        </p:spPr>
        <p:txBody>
          <a:bodyPr>
            <a:normAutofit/>
          </a:bodyPr>
          <a:lstStyle/>
          <a:p>
            <a:r>
              <a:rPr lang="en-GB" sz="3200" dirty="0">
                <a:solidFill>
                  <a:schemeClr val="accent1">
                    <a:lumMod val="50000"/>
                  </a:schemeClr>
                </a:solidFill>
              </a:rPr>
              <a:t>Numbers</a:t>
            </a:r>
          </a:p>
        </p:txBody>
      </p:sp>
      <p:sp>
        <p:nvSpPr>
          <p:cNvPr id="3" name="TextBox 2"/>
          <p:cNvSpPr txBox="1"/>
          <p:nvPr/>
        </p:nvSpPr>
        <p:spPr>
          <a:xfrm>
            <a:off x="6828182" y="756339"/>
            <a:ext cx="2937535" cy="369332"/>
          </a:xfrm>
          <a:prstGeom prst="rect">
            <a:avLst/>
          </a:prstGeom>
          <a:noFill/>
        </p:spPr>
        <p:txBody>
          <a:bodyPr wrap="none" rtlCol="0">
            <a:spAutoFit/>
          </a:bodyPr>
          <a:lstStyle/>
          <a:p>
            <a:r>
              <a:rPr lang="en-GB" dirty="0">
                <a:solidFill>
                  <a:schemeClr val="accent1">
                    <a:lumMod val="50000"/>
                  </a:schemeClr>
                </a:solidFill>
              </a:rPr>
              <a:t>Trade stand placement is key</a:t>
            </a:r>
          </a:p>
        </p:txBody>
      </p:sp>
      <p:sp>
        <p:nvSpPr>
          <p:cNvPr id="4" name="TextBox 3"/>
          <p:cNvSpPr txBox="1"/>
          <p:nvPr/>
        </p:nvSpPr>
        <p:spPr>
          <a:xfrm>
            <a:off x="1984901" y="1577415"/>
            <a:ext cx="2058577" cy="369332"/>
          </a:xfrm>
          <a:prstGeom prst="rect">
            <a:avLst/>
          </a:prstGeom>
          <a:noFill/>
        </p:spPr>
        <p:txBody>
          <a:bodyPr wrap="none" rtlCol="0">
            <a:spAutoFit/>
          </a:bodyPr>
          <a:lstStyle/>
          <a:p>
            <a:r>
              <a:rPr lang="en-GB" dirty="0">
                <a:solidFill>
                  <a:schemeClr val="accent1">
                    <a:lumMod val="50000"/>
                  </a:schemeClr>
                </a:solidFill>
              </a:rPr>
              <a:t>Lots of smiling staff</a:t>
            </a:r>
          </a:p>
        </p:txBody>
      </p:sp>
      <p:sp>
        <p:nvSpPr>
          <p:cNvPr id="6" name="TextBox 5"/>
          <p:cNvSpPr txBox="1"/>
          <p:nvPr/>
        </p:nvSpPr>
        <p:spPr>
          <a:xfrm>
            <a:off x="7480991" y="3710392"/>
            <a:ext cx="2436569" cy="2369880"/>
          </a:xfrm>
          <a:prstGeom prst="rect">
            <a:avLst/>
          </a:prstGeom>
          <a:noFill/>
        </p:spPr>
        <p:txBody>
          <a:bodyPr wrap="square" rtlCol="0">
            <a:spAutoFit/>
          </a:bodyPr>
          <a:lstStyle/>
          <a:p>
            <a:pPr algn="ctr"/>
            <a:r>
              <a:rPr lang="en-GB" sz="3200" dirty="0">
                <a:solidFill>
                  <a:schemeClr val="accent1">
                    <a:lumMod val="50000"/>
                  </a:schemeClr>
                </a:solidFill>
              </a:rPr>
              <a:t>             </a:t>
            </a:r>
          </a:p>
          <a:p>
            <a:pPr algn="ctr"/>
            <a:r>
              <a:rPr lang="en-GB" sz="2000" dirty="0">
                <a:solidFill>
                  <a:schemeClr val="accent1">
                    <a:lumMod val="50000"/>
                  </a:schemeClr>
                </a:solidFill>
              </a:rPr>
              <a:t>Product Catalogues</a:t>
            </a:r>
          </a:p>
          <a:p>
            <a:pPr algn="ctr"/>
            <a:endParaRPr lang="en-GB" sz="2000" dirty="0">
              <a:solidFill>
                <a:schemeClr val="accent1">
                  <a:lumMod val="50000"/>
                </a:schemeClr>
              </a:solidFill>
            </a:endParaRPr>
          </a:p>
          <a:p>
            <a:pPr algn="ctr"/>
            <a:r>
              <a:rPr lang="en-GB" sz="2000" dirty="0">
                <a:solidFill>
                  <a:schemeClr val="accent1">
                    <a:lumMod val="50000"/>
                  </a:schemeClr>
                </a:solidFill>
              </a:rPr>
              <a:t>‘If you’ve got it, flaunt it’</a:t>
            </a:r>
          </a:p>
          <a:p>
            <a:pPr algn="ctr"/>
            <a:endParaRPr lang="en-GB" dirty="0">
              <a:solidFill>
                <a:schemeClr val="accent1">
                  <a:lumMod val="50000"/>
                </a:schemeClr>
              </a:solidFill>
            </a:endParaRPr>
          </a:p>
          <a:p>
            <a:pPr algn="ctr"/>
            <a:endParaRPr lang="en-GB" dirty="0">
              <a:solidFill>
                <a:schemeClr val="accent1">
                  <a:lumMod val="50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028" y="1323726"/>
            <a:ext cx="3575845" cy="1882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311" y="2102944"/>
            <a:ext cx="3735295" cy="21011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7743666" y="6478410"/>
            <a:ext cx="4162165" cy="369332"/>
          </a:xfrm>
          <a:prstGeom prst="rect">
            <a:avLst/>
          </a:prstGeom>
          <a:noFill/>
        </p:spPr>
        <p:txBody>
          <a:bodyPr wrap="none" rtlCol="0">
            <a:spAutoFit/>
          </a:bodyPr>
          <a:lstStyle/>
          <a:p>
            <a:r>
              <a:rPr lang="en-GB" dirty="0">
                <a:solidFill>
                  <a:schemeClr val="accent1">
                    <a:lumMod val="50000"/>
                  </a:schemeClr>
                </a:solidFill>
              </a:rPr>
              <a:t>Sales@blue-alligator.com    01908 368001</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3955" y="5933112"/>
            <a:ext cx="1444765" cy="51852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3051" y="5933112"/>
            <a:ext cx="825244" cy="55555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2627" y="5933112"/>
            <a:ext cx="777058" cy="555556"/>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5903" y="4020553"/>
            <a:ext cx="2106250" cy="1505859"/>
          </a:xfrm>
          <a:prstGeom prst="rect">
            <a:avLst/>
          </a:prstGeom>
        </p:spPr>
      </p:pic>
    </p:spTree>
    <p:extLst>
      <p:ext uri="{BB962C8B-B14F-4D97-AF65-F5344CB8AC3E}">
        <p14:creationId xmlns:p14="http://schemas.microsoft.com/office/powerpoint/2010/main" val="199084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44539" y="1079643"/>
            <a:ext cx="2454833" cy="646331"/>
          </a:xfrm>
          <a:prstGeom prst="rect">
            <a:avLst/>
          </a:prstGeom>
          <a:noFill/>
        </p:spPr>
        <p:txBody>
          <a:bodyPr wrap="square" rtlCol="0">
            <a:spAutoFit/>
          </a:bodyPr>
          <a:lstStyle/>
          <a:p>
            <a:pPr algn="ctr"/>
            <a:r>
              <a:rPr lang="en-GB" b="1" dirty="0">
                <a:solidFill>
                  <a:schemeClr val="accent1">
                    <a:lumMod val="50000"/>
                  </a:schemeClr>
                </a:solidFill>
              </a:rPr>
              <a:t>Freebies</a:t>
            </a:r>
          </a:p>
          <a:p>
            <a:pPr algn="ctr"/>
            <a:endParaRPr lang="en-GB" dirty="0">
              <a:solidFill>
                <a:schemeClr val="accent1">
                  <a:lumMod val="50000"/>
                </a:schemeClr>
              </a:solidFill>
            </a:endParaRPr>
          </a:p>
        </p:txBody>
      </p:sp>
      <p:sp>
        <p:nvSpPr>
          <p:cNvPr id="4" name="TextBox 3"/>
          <p:cNvSpPr txBox="1"/>
          <p:nvPr/>
        </p:nvSpPr>
        <p:spPr>
          <a:xfrm>
            <a:off x="1786864" y="2702456"/>
            <a:ext cx="2356864" cy="369332"/>
          </a:xfrm>
          <a:prstGeom prst="rect">
            <a:avLst/>
          </a:prstGeom>
          <a:noFill/>
        </p:spPr>
        <p:txBody>
          <a:bodyPr wrap="square" rtlCol="0">
            <a:spAutoFit/>
          </a:bodyPr>
          <a:lstStyle/>
          <a:p>
            <a:pPr algn="ctr"/>
            <a:r>
              <a:rPr lang="en-GB" b="1" dirty="0">
                <a:solidFill>
                  <a:schemeClr val="accent1">
                    <a:lumMod val="50000"/>
                  </a:schemeClr>
                </a:solidFill>
              </a:rPr>
              <a:t>Tea/coffee</a:t>
            </a:r>
          </a:p>
        </p:txBody>
      </p:sp>
      <p:sp>
        <p:nvSpPr>
          <p:cNvPr id="5" name="TextBox 4"/>
          <p:cNvSpPr txBox="1"/>
          <p:nvPr/>
        </p:nvSpPr>
        <p:spPr>
          <a:xfrm>
            <a:off x="7330628" y="2924947"/>
            <a:ext cx="4699057" cy="2031325"/>
          </a:xfrm>
          <a:prstGeom prst="rect">
            <a:avLst/>
          </a:prstGeom>
          <a:noFill/>
        </p:spPr>
        <p:txBody>
          <a:bodyPr wrap="square" rtlCol="0">
            <a:spAutoFit/>
          </a:bodyPr>
          <a:lstStyle/>
          <a:p>
            <a:pPr algn="ctr"/>
            <a:r>
              <a:rPr lang="en-GB" sz="2400" b="1" dirty="0">
                <a:solidFill>
                  <a:schemeClr val="accent1">
                    <a:lumMod val="50000"/>
                  </a:schemeClr>
                </a:solidFill>
              </a:rPr>
              <a:t>     Why tangible?</a:t>
            </a:r>
          </a:p>
          <a:p>
            <a:pPr algn="ctr"/>
            <a:endParaRPr lang="en-GB" sz="2400" b="1" dirty="0">
              <a:solidFill>
                <a:schemeClr val="accent1">
                  <a:lumMod val="50000"/>
                </a:schemeClr>
              </a:solidFill>
            </a:endParaRPr>
          </a:p>
          <a:p>
            <a:pPr marL="285750" indent="-285750" algn="ctr">
              <a:buFont typeface="Arial" panose="020B0604020202020204" pitchFamily="34" charset="0"/>
              <a:buChar char="•"/>
            </a:pPr>
            <a:r>
              <a:rPr lang="en-GB" sz="2000" dirty="0">
                <a:solidFill>
                  <a:schemeClr val="accent1">
                    <a:lumMod val="50000"/>
                  </a:schemeClr>
                </a:solidFill>
              </a:rPr>
              <a:t>Digital Catalogue (PDF)</a:t>
            </a:r>
          </a:p>
          <a:p>
            <a:pPr marL="285750" indent="-285750" algn="ctr">
              <a:buFont typeface="Arial" panose="020B0604020202020204" pitchFamily="34" charset="0"/>
              <a:buChar char="•"/>
            </a:pPr>
            <a:r>
              <a:rPr lang="en-GB" sz="2000" dirty="0">
                <a:solidFill>
                  <a:schemeClr val="accent1">
                    <a:lumMod val="50000"/>
                  </a:schemeClr>
                </a:solidFill>
              </a:rPr>
              <a:t>Product images</a:t>
            </a:r>
          </a:p>
          <a:p>
            <a:pPr marL="285750" indent="-285750" algn="ctr">
              <a:buFont typeface="Arial" panose="020B0604020202020204" pitchFamily="34" charset="0"/>
              <a:buChar char="•"/>
            </a:pPr>
            <a:r>
              <a:rPr lang="en-GB" sz="2000" dirty="0">
                <a:solidFill>
                  <a:schemeClr val="accent1">
                    <a:lumMod val="50000"/>
                  </a:schemeClr>
                </a:solidFill>
              </a:rPr>
              <a:t>Exclusive Whitepapers for your industry</a:t>
            </a:r>
          </a:p>
          <a:p>
            <a:pPr algn="ctr"/>
            <a:endParaRPr lang="en-GB" b="1" dirty="0">
              <a:solidFill>
                <a:schemeClr val="accent1">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609" y="3307569"/>
            <a:ext cx="2619375"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4554" t="5649" r="13393" b="22931"/>
          <a:stretch/>
        </p:blipFill>
        <p:spPr>
          <a:xfrm>
            <a:off x="4573461" y="1630976"/>
            <a:ext cx="2796988" cy="16927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itle 1"/>
          <p:cNvSpPr txBox="1">
            <a:spLocks/>
          </p:cNvSpPr>
          <p:nvPr/>
        </p:nvSpPr>
        <p:spPr>
          <a:xfrm>
            <a:off x="1667434" y="365760"/>
            <a:ext cx="4249272" cy="638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dirty="0">
                <a:solidFill>
                  <a:schemeClr val="accent1">
                    <a:lumMod val="50000"/>
                  </a:schemeClr>
                </a:solidFill>
              </a:rPr>
              <a:t>Gimmicks/Giveaways</a:t>
            </a:r>
          </a:p>
        </p:txBody>
      </p:sp>
      <p:sp>
        <p:nvSpPr>
          <p:cNvPr id="13" name="TextBox 12"/>
          <p:cNvSpPr txBox="1"/>
          <p:nvPr/>
        </p:nvSpPr>
        <p:spPr>
          <a:xfrm>
            <a:off x="7743666" y="6478410"/>
            <a:ext cx="4162165" cy="369332"/>
          </a:xfrm>
          <a:prstGeom prst="rect">
            <a:avLst/>
          </a:prstGeom>
          <a:noFill/>
        </p:spPr>
        <p:txBody>
          <a:bodyPr wrap="none" rtlCol="0">
            <a:spAutoFit/>
          </a:bodyPr>
          <a:lstStyle/>
          <a:p>
            <a:r>
              <a:rPr lang="en-GB" dirty="0">
                <a:solidFill>
                  <a:schemeClr val="accent1">
                    <a:lumMod val="50000"/>
                  </a:schemeClr>
                </a:solidFill>
              </a:rPr>
              <a:t>Sales@blue-alligator.com    01908 368001</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3955" y="5933112"/>
            <a:ext cx="1444765" cy="51852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3051" y="5933112"/>
            <a:ext cx="825244" cy="555556"/>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2627" y="5933112"/>
            <a:ext cx="777058" cy="555556"/>
          </a:xfrm>
          <a:prstGeom prst="rect">
            <a:avLst/>
          </a:prstGeom>
        </p:spPr>
      </p:pic>
    </p:spTree>
    <p:extLst>
      <p:ext uri="{BB962C8B-B14F-4D97-AF65-F5344CB8AC3E}">
        <p14:creationId xmlns:p14="http://schemas.microsoft.com/office/powerpoint/2010/main" val="410830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0"/>
            <a:ext cx="10515600" cy="2851208"/>
          </a:xfrm>
        </p:spPr>
        <p:txBody>
          <a:bodyPr/>
          <a:lstStyle/>
          <a:p>
            <a:pPr algn="ctr"/>
            <a:r>
              <a:rPr lang="en-GB" dirty="0">
                <a:solidFill>
                  <a:schemeClr val="accent1">
                    <a:lumMod val="50000"/>
                  </a:schemeClr>
                </a:solidFill>
              </a:rPr>
              <a:t>Engagement</a:t>
            </a:r>
          </a:p>
        </p:txBody>
      </p:sp>
      <p:sp>
        <p:nvSpPr>
          <p:cNvPr id="3" name="Text Placeholder 2"/>
          <p:cNvSpPr>
            <a:spLocks noGrp="1"/>
          </p:cNvSpPr>
          <p:nvPr>
            <p:ph type="body" idx="1"/>
          </p:nvPr>
        </p:nvSpPr>
        <p:spPr>
          <a:xfrm>
            <a:off x="831850" y="3108146"/>
            <a:ext cx="10515600" cy="1500187"/>
          </a:xfrm>
        </p:spPr>
        <p:txBody>
          <a:bodyPr/>
          <a:lstStyle/>
          <a:p>
            <a:pPr algn="ctr"/>
            <a:r>
              <a:rPr lang="en-GB" dirty="0">
                <a:solidFill>
                  <a:schemeClr val="accent1">
                    <a:lumMod val="50000"/>
                  </a:schemeClr>
                </a:solidFill>
              </a:rPr>
              <a:t>Show them attention, they’ll love you for it.</a:t>
            </a:r>
          </a:p>
        </p:txBody>
      </p:sp>
      <p:sp>
        <p:nvSpPr>
          <p:cNvPr id="8" name="TextBox 7"/>
          <p:cNvSpPr txBox="1"/>
          <p:nvPr/>
        </p:nvSpPr>
        <p:spPr>
          <a:xfrm>
            <a:off x="7743666" y="6478410"/>
            <a:ext cx="4162165" cy="369332"/>
          </a:xfrm>
          <a:prstGeom prst="rect">
            <a:avLst/>
          </a:prstGeom>
          <a:noFill/>
        </p:spPr>
        <p:txBody>
          <a:bodyPr wrap="none" rtlCol="0">
            <a:spAutoFit/>
          </a:bodyPr>
          <a:lstStyle/>
          <a:p>
            <a:r>
              <a:rPr lang="en-GB" dirty="0">
                <a:solidFill>
                  <a:schemeClr val="accent1">
                    <a:lumMod val="50000"/>
                  </a:schemeClr>
                </a:solidFill>
              </a:rPr>
              <a:t>Sales@blue-alligator.com    01908 368001</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955" y="5933112"/>
            <a:ext cx="1444765" cy="5185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3051" y="5933112"/>
            <a:ext cx="825244" cy="55555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2627" y="5933112"/>
            <a:ext cx="777058" cy="555556"/>
          </a:xfrm>
          <a:prstGeom prst="rect">
            <a:avLst/>
          </a:prstGeom>
        </p:spPr>
      </p:pic>
    </p:spTree>
    <p:extLst>
      <p:ext uri="{BB962C8B-B14F-4D97-AF65-F5344CB8AC3E}">
        <p14:creationId xmlns:p14="http://schemas.microsoft.com/office/powerpoint/2010/main" val="139906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53364" y="556920"/>
            <a:ext cx="3699123" cy="461665"/>
          </a:xfrm>
          <a:prstGeom prst="rect">
            <a:avLst/>
          </a:prstGeom>
          <a:noFill/>
        </p:spPr>
        <p:txBody>
          <a:bodyPr wrap="square" rtlCol="0">
            <a:spAutoFit/>
          </a:bodyPr>
          <a:lstStyle/>
          <a:p>
            <a:pPr algn="ctr"/>
            <a:r>
              <a:rPr lang="en-GB" sz="2400" b="1" dirty="0">
                <a:solidFill>
                  <a:schemeClr val="accent1">
                    <a:lumMod val="50000"/>
                  </a:schemeClr>
                </a:solidFill>
              </a:rPr>
              <a:t>Your time limit is short!</a:t>
            </a:r>
          </a:p>
        </p:txBody>
      </p:sp>
      <p:sp>
        <p:nvSpPr>
          <p:cNvPr id="5" name="TextBox 4"/>
          <p:cNvSpPr txBox="1"/>
          <p:nvPr/>
        </p:nvSpPr>
        <p:spPr>
          <a:xfrm>
            <a:off x="3753395" y="5584468"/>
            <a:ext cx="4699057" cy="923330"/>
          </a:xfrm>
          <a:prstGeom prst="rect">
            <a:avLst/>
          </a:prstGeom>
          <a:noFill/>
        </p:spPr>
        <p:txBody>
          <a:bodyPr wrap="square" rtlCol="0">
            <a:spAutoFit/>
          </a:bodyPr>
          <a:lstStyle/>
          <a:p>
            <a:pPr algn="ctr"/>
            <a:r>
              <a:rPr lang="en-GB" sz="2000" b="1" dirty="0">
                <a:solidFill>
                  <a:schemeClr val="accent1">
                    <a:lumMod val="50000"/>
                  </a:schemeClr>
                </a:solidFill>
              </a:rPr>
              <a:t>How can Blue Alligator help?</a:t>
            </a:r>
            <a:endParaRPr lang="en-GB" dirty="0">
              <a:solidFill>
                <a:schemeClr val="accent1">
                  <a:lumMod val="50000"/>
                </a:schemeClr>
              </a:solidFill>
            </a:endParaRPr>
          </a:p>
          <a:p>
            <a:pPr marL="285750" indent="-285750" algn="ctr">
              <a:buFont typeface="Arial" panose="020B0604020202020204" pitchFamily="34" charset="0"/>
              <a:buChar char="•"/>
            </a:pPr>
            <a:endParaRPr lang="en-GB" sz="1600" dirty="0">
              <a:solidFill>
                <a:schemeClr val="accent1">
                  <a:lumMod val="50000"/>
                </a:schemeClr>
              </a:solidFill>
            </a:endParaRPr>
          </a:p>
          <a:p>
            <a:pPr algn="ctr"/>
            <a:endParaRPr lang="en-GB" b="1" dirty="0">
              <a:solidFill>
                <a:schemeClr val="accent1">
                  <a:lumMod val="5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6390" y="2426847"/>
            <a:ext cx="2654270" cy="21021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906" y="1291246"/>
            <a:ext cx="3684037" cy="3684037"/>
          </a:xfrm>
          <a:prstGeom prst="rect">
            <a:avLst/>
          </a:prstGeom>
        </p:spPr>
      </p:pic>
      <p:sp>
        <p:nvSpPr>
          <p:cNvPr id="10" name="TextBox 9"/>
          <p:cNvSpPr txBox="1"/>
          <p:nvPr/>
        </p:nvSpPr>
        <p:spPr>
          <a:xfrm>
            <a:off x="1555207" y="2071435"/>
            <a:ext cx="2369975" cy="2123658"/>
          </a:xfrm>
          <a:prstGeom prst="rect">
            <a:avLst/>
          </a:prstGeom>
          <a:noFill/>
        </p:spPr>
        <p:txBody>
          <a:bodyPr wrap="square" rtlCol="0">
            <a:spAutoFit/>
          </a:bodyPr>
          <a:lstStyle/>
          <a:p>
            <a:pPr algn="ctr"/>
            <a:r>
              <a:rPr lang="en-GB" sz="6600" b="1" dirty="0">
                <a:solidFill>
                  <a:srgbClr val="FF0000"/>
                </a:solidFill>
              </a:rPr>
              <a:t>60 secs!</a:t>
            </a:r>
          </a:p>
        </p:txBody>
      </p:sp>
      <p:sp>
        <p:nvSpPr>
          <p:cNvPr id="15" name="TextBox 14"/>
          <p:cNvSpPr txBox="1"/>
          <p:nvPr/>
        </p:nvSpPr>
        <p:spPr>
          <a:xfrm>
            <a:off x="7743666" y="6478410"/>
            <a:ext cx="4448334" cy="369332"/>
          </a:xfrm>
          <a:prstGeom prst="rect">
            <a:avLst/>
          </a:prstGeom>
          <a:noFill/>
        </p:spPr>
        <p:txBody>
          <a:bodyPr wrap="none" rtlCol="0">
            <a:spAutoFit/>
          </a:bodyPr>
          <a:lstStyle/>
          <a:p>
            <a:r>
              <a:rPr lang="en-GB" dirty="0"/>
              <a:t>Sales@blue-alligator.com    01908 368001</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3955" y="5933112"/>
            <a:ext cx="1444765" cy="51852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3051" y="5933112"/>
            <a:ext cx="825244" cy="55555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2627" y="5933112"/>
            <a:ext cx="777058" cy="555556"/>
          </a:xfrm>
          <a:prstGeom prst="rect">
            <a:avLst/>
          </a:prstGeom>
        </p:spPr>
      </p:pic>
    </p:spTree>
    <p:extLst>
      <p:ext uri="{BB962C8B-B14F-4D97-AF65-F5344CB8AC3E}">
        <p14:creationId xmlns:p14="http://schemas.microsoft.com/office/powerpoint/2010/main" val="292375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Staff Attitude</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96281" y="2571749"/>
            <a:ext cx="4276725" cy="2857500"/>
          </a:xfrm>
        </p:spPr>
      </p:pic>
      <p:sp>
        <p:nvSpPr>
          <p:cNvPr id="4" name="Content Placeholder 3"/>
          <p:cNvSpPr>
            <a:spLocks noGrp="1"/>
          </p:cNvSpPr>
          <p:nvPr>
            <p:ph sz="half" idx="2"/>
          </p:nvPr>
        </p:nvSpPr>
        <p:spPr>
          <a:xfrm>
            <a:off x="6811167" y="2438399"/>
            <a:ext cx="4895056" cy="3124200"/>
          </a:xfrm>
        </p:spPr>
        <p:txBody>
          <a:bodyPr/>
          <a:lstStyle/>
          <a:p>
            <a:r>
              <a:rPr lang="en-GB" dirty="0">
                <a:solidFill>
                  <a:schemeClr val="accent1">
                    <a:lumMod val="50000"/>
                  </a:schemeClr>
                </a:solidFill>
              </a:rPr>
              <a:t>55% Body Language</a:t>
            </a:r>
            <a:br>
              <a:rPr lang="en-GB" dirty="0">
                <a:solidFill>
                  <a:schemeClr val="accent1">
                    <a:lumMod val="50000"/>
                  </a:schemeClr>
                </a:solidFill>
              </a:rPr>
            </a:br>
            <a:endParaRPr lang="en-GB" dirty="0">
              <a:solidFill>
                <a:schemeClr val="accent1">
                  <a:lumMod val="50000"/>
                </a:schemeClr>
              </a:solidFill>
            </a:endParaRPr>
          </a:p>
          <a:p>
            <a:r>
              <a:rPr lang="en-GB" dirty="0">
                <a:solidFill>
                  <a:schemeClr val="accent1">
                    <a:lumMod val="50000"/>
                  </a:schemeClr>
                </a:solidFill>
              </a:rPr>
              <a:t>38% Tone of voice </a:t>
            </a:r>
            <a:br>
              <a:rPr lang="en-GB" dirty="0">
                <a:solidFill>
                  <a:schemeClr val="accent1">
                    <a:lumMod val="50000"/>
                  </a:schemeClr>
                </a:solidFill>
              </a:rPr>
            </a:br>
            <a:endParaRPr lang="en-GB" dirty="0">
              <a:solidFill>
                <a:schemeClr val="accent1">
                  <a:lumMod val="50000"/>
                </a:schemeClr>
              </a:solidFill>
            </a:endParaRPr>
          </a:p>
          <a:p>
            <a:r>
              <a:rPr lang="en-GB" dirty="0">
                <a:solidFill>
                  <a:schemeClr val="accent1">
                    <a:lumMod val="50000"/>
                  </a:schemeClr>
                </a:solidFill>
              </a:rPr>
              <a:t>7% Spoken Word</a:t>
            </a:r>
          </a:p>
        </p:txBody>
      </p:sp>
      <p:sp>
        <p:nvSpPr>
          <p:cNvPr id="10" name="TextBox 9"/>
          <p:cNvSpPr txBox="1"/>
          <p:nvPr/>
        </p:nvSpPr>
        <p:spPr>
          <a:xfrm>
            <a:off x="7743666" y="6478410"/>
            <a:ext cx="4162165" cy="369332"/>
          </a:xfrm>
          <a:prstGeom prst="rect">
            <a:avLst/>
          </a:prstGeom>
          <a:noFill/>
        </p:spPr>
        <p:txBody>
          <a:bodyPr wrap="none" rtlCol="0">
            <a:spAutoFit/>
          </a:bodyPr>
          <a:lstStyle/>
          <a:p>
            <a:r>
              <a:rPr lang="en-GB" dirty="0">
                <a:solidFill>
                  <a:schemeClr val="accent1">
                    <a:lumMod val="50000"/>
                  </a:schemeClr>
                </a:solidFill>
              </a:rPr>
              <a:t>Sales@blue-alligator.com    01908 368001</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3955" y="5933112"/>
            <a:ext cx="1444765" cy="51852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3051" y="5933112"/>
            <a:ext cx="825244" cy="55555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2627" y="5933112"/>
            <a:ext cx="777058" cy="555556"/>
          </a:xfrm>
          <a:prstGeom prst="rect">
            <a:avLst/>
          </a:prstGeom>
        </p:spPr>
      </p:pic>
      <p:sp>
        <p:nvSpPr>
          <p:cNvPr id="14" name="TextBox 13"/>
          <p:cNvSpPr txBox="1"/>
          <p:nvPr/>
        </p:nvSpPr>
        <p:spPr>
          <a:xfrm>
            <a:off x="3259996" y="3879334"/>
            <a:ext cx="591829" cy="369332"/>
          </a:xfrm>
          <a:prstGeom prst="rect">
            <a:avLst/>
          </a:prstGeom>
          <a:noFill/>
        </p:spPr>
        <p:txBody>
          <a:bodyPr wrap="none" rtlCol="0">
            <a:spAutoFit/>
          </a:bodyPr>
          <a:lstStyle/>
          <a:p>
            <a:r>
              <a:rPr lang="en-GB" dirty="0">
                <a:solidFill>
                  <a:schemeClr val="accent1">
                    <a:lumMod val="50000"/>
                  </a:schemeClr>
                </a:solidFill>
              </a:rPr>
              <a:t>55%</a:t>
            </a:r>
          </a:p>
        </p:txBody>
      </p:sp>
      <p:sp>
        <p:nvSpPr>
          <p:cNvPr id="15" name="TextBox 14"/>
          <p:cNvSpPr txBox="1"/>
          <p:nvPr/>
        </p:nvSpPr>
        <p:spPr>
          <a:xfrm>
            <a:off x="4566185" y="4043680"/>
            <a:ext cx="593432" cy="369332"/>
          </a:xfrm>
          <a:prstGeom prst="rect">
            <a:avLst/>
          </a:prstGeom>
          <a:noFill/>
        </p:spPr>
        <p:txBody>
          <a:bodyPr wrap="none" rtlCol="0">
            <a:spAutoFit/>
          </a:bodyPr>
          <a:lstStyle/>
          <a:p>
            <a:r>
              <a:rPr lang="en-GB" dirty="0">
                <a:solidFill>
                  <a:schemeClr val="accent1">
                    <a:lumMod val="50000"/>
                  </a:schemeClr>
                </a:solidFill>
              </a:rPr>
              <a:t>38%</a:t>
            </a:r>
          </a:p>
        </p:txBody>
      </p:sp>
      <p:sp>
        <p:nvSpPr>
          <p:cNvPr id="16" name="TextBox 15"/>
          <p:cNvSpPr txBox="1"/>
          <p:nvPr/>
        </p:nvSpPr>
        <p:spPr>
          <a:xfrm>
            <a:off x="4331185" y="3027443"/>
            <a:ext cx="470000" cy="369332"/>
          </a:xfrm>
          <a:prstGeom prst="rect">
            <a:avLst/>
          </a:prstGeom>
          <a:noFill/>
        </p:spPr>
        <p:txBody>
          <a:bodyPr wrap="none" rtlCol="0">
            <a:spAutoFit/>
          </a:bodyPr>
          <a:lstStyle/>
          <a:p>
            <a:r>
              <a:rPr lang="en-GB" dirty="0">
                <a:solidFill>
                  <a:schemeClr val="accent1">
                    <a:lumMod val="50000"/>
                  </a:schemeClr>
                </a:solidFill>
              </a:rPr>
              <a:t>7%</a:t>
            </a:r>
          </a:p>
        </p:txBody>
      </p:sp>
    </p:spTree>
    <p:extLst>
      <p:ext uri="{BB962C8B-B14F-4D97-AF65-F5344CB8AC3E}">
        <p14:creationId xmlns:p14="http://schemas.microsoft.com/office/powerpoint/2010/main" val="13446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4" grpId="0"/>
      <p:bldP spid="15" grpId="0" uiExpand="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41120" y="2266682"/>
            <a:ext cx="5181600" cy="2714545"/>
          </a:xfrm>
        </p:spPr>
        <p:txBody>
          <a:bodyPr>
            <a:normAutofit lnSpcReduction="10000"/>
          </a:bodyPr>
          <a:lstStyle/>
          <a:p>
            <a:pPr marL="0" indent="0" algn="ctr">
              <a:buNone/>
            </a:pPr>
            <a:r>
              <a:rPr lang="en-GB" b="1" dirty="0">
                <a:solidFill>
                  <a:schemeClr val="accent1">
                    <a:lumMod val="50000"/>
                  </a:schemeClr>
                </a:solidFill>
              </a:rPr>
              <a:t>Paper Orders</a:t>
            </a:r>
          </a:p>
          <a:p>
            <a:pPr marL="0" indent="0" algn="ctr">
              <a:buNone/>
            </a:pPr>
            <a:endParaRPr lang="en-GB" dirty="0">
              <a:solidFill>
                <a:schemeClr val="accent1">
                  <a:lumMod val="50000"/>
                </a:schemeClr>
              </a:solidFill>
            </a:endParaRPr>
          </a:p>
          <a:p>
            <a:pPr algn="ctr"/>
            <a:r>
              <a:rPr lang="en-GB" dirty="0">
                <a:solidFill>
                  <a:schemeClr val="accent1">
                    <a:lumMod val="50000"/>
                  </a:schemeClr>
                </a:solidFill>
              </a:rPr>
              <a:t>‘It works for us’</a:t>
            </a:r>
          </a:p>
          <a:p>
            <a:pPr algn="ctr"/>
            <a:r>
              <a:rPr lang="en-GB" dirty="0">
                <a:solidFill>
                  <a:schemeClr val="accent1">
                    <a:lumMod val="50000"/>
                  </a:schemeClr>
                </a:solidFill>
              </a:rPr>
              <a:t>Missing Opportunities?</a:t>
            </a:r>
          </a:p>
          <a:p>
            <a:pPr algn="ctr"/>
            <a:r>
              <a:rPr lang="en-GB" dirty="0">
                <a:solidFill>
                  <a:schemeClr val="accent1">
                    <a:lumMod val="50000"/>
                  </a:schemeClr>
                </a:solidFill>
              </a:rPr>
              <a:t>Making mistakes</a:t>
            </a:r>
          </a:p>
          <a:p>
            <a:pPr algn="ctr"/>
            <a:r>
              <a:rPr lang="en-GB" dirty="0">
                <a:solidFill>
                  <a:schemeClr val="accent1">
                    <a:lumMod val="50000"/>
                  </a:schemeClr>
                </a:solidFill>
              </a:rPr>
              <a:t>Not engaging your customer</a:t>
            </a:r>
          </a:p>
          <a:p>
            <a:pPr algn="ctr"/>
            <a:r>
              <a:rPr lang="en-GB" dirty="0">
                <a:solidFill>
                  <a:schemeClr val="accent1">
                    <a:lumMod val="50000"/>
                  </a:schemeClr>
                </a:solidFill>
              </a:rPr>
              <a:t>Where am </a:t>
            </a:r>
            <a:r>
              <a:rPr lang="en-GB" dirty="0" err="1">
                <a:solidFill>
                  <a:schemeClr val="accent1">
                    <a:lumMod val="50000"/>
                  </a:schemeClr>
                </a:solidFill>
              </a:rPr>
              <a:t>i</a:t>
            </a:r>
            <a:r>
              <a:rPr lang="en-GB" dirty="0">
                <a:solidFill>
                  <a:schemeClr val="accent1">
                    <a:lumMod val="50000"/>
                  </a:schemeClr>
                </a:solidFill>
              </a:rPr>
              <a:t>? ‘get your calculator out’!</a:t>
            </a:r>
          </a:p>
        </p:txBody>
      </p:sp>
      <p:sp>
        <p:nvSpPr>
          <p:cNvPr id="4" name="Content Placeholder 3"/>
          <p:cNvSpPr>
            <a:spLocks noGrp="1"/>
          </p:cNvSpPr>
          <p:nvPr>
            <p:ph sz="half" idx="2"/>
          </p:nvPr>
        </p:nvSpPr>
        <p:spPr>
          <a:xfrm>
            <a:off x="7264320" y="2266682"/>
            <a:ext cx="4184034" cy="2904270"/>
          </a:xfrm>
        </p:spPr>
        <p:txBody>
          <a:bodyPr>
            <a:normAutofit lnSpcReduction="10000"/>
          </a:bodyPr>
          <a:lstStyle/>
          <a:p>
            <a:pPr marL="0" indent="0" algn="ctr">
              <a:buNone/>
            </a:pPr>
            <a:r>
              <a:rPr lang="en-GB" b="1" dirty="0" err="1">
                <a:solidFill>
                  <a:schemeClr val="accent1">
                    <a:lumMod val="50000"/>
                  </a:schemeClr>
                </a:solidFill>
              </a:rPr>
              <a:t>SalesPresenter</a:t>
            </a:r>
            <a:endParaRPr lang="en-GB" b="1" dirty="0">
              <a:solidFill>
                <a:schemeClr val="accent1">
                  <a:lumMod val="50000"/>
                </a:schemeClr>
              </a:solidFill>
            </a:endParaRPr>
          </a:p>
          <a:p>
            <a:pPr marL="0" indent="0" algn="ctr">
              <a:buNone/>
            </a:pPr>
            <a:endParaRPr lang="en-GB" dirty="0">
              <a:solidFill>
                <a:schemeClr val="accent1">
                  <a:lumMod val="50000"/>
                </a:schemeClr>
              </a:solidFill>
            </a:endParaRPr>
          </a:p>
          <a:p>
            <a:pPr algn="ctr"/>
            <a:r>
              <a:rPr lang="en-GB" dirty="0">
                <a:solidFill>
                  <a:schemeClr val="accent1">
                    <a:lumMod val="50000"/>
                  </a:schemeClr>
                </a:solidFill>
              </a:rPr>
              <a:t>More attention on customer</a:t>
            </a:r>
          </a:p>
          <a:p>
            <a:pPr algn="ctr"/>
            <a:r>
              <a:rPr lang="en-GB" dirty="0">
                <a:solidFill>
                  <a:schemeClr val="accent1">
                    <a:lumMod val="50000"/>
                  </a:schemeClr>
                </a:solidFill>
              </a:rPr>
              <a:t>Utilise barcode scanning (more details coming up)</a:t>
            </a:r>
          </a:p>
          <a:p>
            <a:pPr algn="ctr"/>
            <a:r>
              <a:rPr lang="en-GB" dirty="0">
                <a:solidFill>
                  <a:schemeClr val="accent1">
                    <a:lumMod val="50000"/>
                  </a:schemeClr>
                </a:solidFill>
              </a:rPr>
              <a:t>The next step in wholesale business</a:t>
            </a:r>
          </a:p>
          <a:p>
            <a:pPr algn="ctr"/>
            <a:r>
              <a:rPr lang="en-GB" dirty="0">
                <a:solidFill>
                  <a:schemeClr val="accent1">
                    <a:lumMod val="50000"/>
                  </a:schemeClr>
                </a:solidFill>
              </a:rPr>
              <a:t>Upsell based on products of interest</a:t>
            </a:r>
          </a:p>
          <a:p>
            <a:pPr algn="ctr"/>
            <a:endParaRPr lang="en-GB" dirty="0">
              <a:solidFill>
                <a:schemeClr val="accent1">
                  <a:lumMod val="50000"/>
                </a:schemeClr>
              </a:solidFill>
            </a:endParaRPr>
          </a:p>
        </p:txBody>
      </p:sp>
      <p:sp>
        <p:nvSpPr>
          <p:cNvPr id="9" name="TextBox 8"/>
          <p:cNvSpPr txBox="1"/>
          <p:nvPr/>
        </p:nvSpPr>
        <p:spPr>
          <a:xfrm>
            <a:off x="7743666" y="6478410"/>
            <a:ext cx="4162165" cy="369332"/>
          </a:xfrm>
          <a:prstGeom prst="rect">
            <a:avLst/>
          </a:prstGeom>
          <a:noFill/>
        </p:spPr>
        <p:txBody>
          <a:bodyPr wrap="none" rtlCol="0">
            <a:spAutoFit/>
          </a:bodyPr>
          <a:lstStyle/>
          <a:p>
            <a:r>
              <a:rPr lang="en-GB" dirty="0">
                <a:solidFill>
                  <a:schemeClr val="accent1">
                    <a:lumMod val="50000"/>
                  </a:schemeClr>
                </a:solidFill>
              </a:rPr>
              <a:t>Sales@blue-alligator.com    01908 368001</a:t>
            </a:r>
          </a:p>
        </p:txBody>
      </p:sp>
      <p:sp>
        <p:nvSpPr>
          <p:cNvPr id="11" name="TextBox 10"/>
          <p:cNvSpPr txBox="1"/>
          <p:nvPr/>
        </p:nvSpPr>
        <p:spPr>
          <a:xfrm>
            <a:off x="6004560" y="3039025"/>
            <a:ext cx="1036320" cy="769441"/>
          </a:xfrm>
          <a:prstGeom prst="rect">
            <a:avLst/>
          </a:prstGeom>
          <a:noFill/>
        </p:spPr>
        <p:txBody>
          <a:bodyPr wrap="square" rtlCol="0">
            <a:spAutoFit/>
          </a:bodyPr>
          <a:lstStyle/>
          <a:p>
            <a:r>
              <a:rPr lang="en-GB" sz="4400" dirty="0">
                <a:solidFill>
                  <a:schemeClr val="accent1">
                    <a:lumMod val="50000"/>
                  </a:schemeClr>
                </a:solidFill>
              </a:rPr>
              <a:t>VS.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955" y="5933112"/>
            <a:ext cx="1444765" cy="51852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3051" y="5933112"/>
            <a:ext cx="825244" cy="55555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2627" y="5933112"/>
            <a:ext cx="777058" cy="555556"/>
          </a:xfrm>
          <a:prstGeom prst="rect">
            <a:avLst/>
          </a:prstGeom>
        </p:spPr>
      </p:pic>
      <p:sp>
        <p:nvSpPr>
          <p:cNvPr id="15" name="Title 1"/>
          <p:cNvSpPr txBox="1">
            <a:spLocks/>
          </p:cNvSpPr>
          <p:nvPr/>
        </p:nvSpPr>
        <p:spPr>
          <a:xfrm>
            <a:off x="1667434" y="243840"/>
            <a:ext cx="4855286" cy="942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dirty="0">
                <a:solidFill>
                  <a:schemeClr val="accent1">
                    <a:lumMod val="50000"/>
                  </a:schemeClr>
                </a:solidFill>
              </a:rPr>
              <a:t>Old School vs. New School</a:t>
            </a:r>
          </a:p>
        </p:txBody>
      </p:sp>
    </p:spTree>
    <p:extLst>
      <p:ext uri="{BB962C8B-B14F-4D97-AF65-F5344CB8AC3E}">
        <p14:creationId xmlns:p14="http://schemas.microsoft.com/office/powerpoint/2010/main" val="162434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1"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cess SmartArt 16x9">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Cambria-Century Gothic">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Parallax">
  <a:themeElements>
    <a:clrScheme name="Custom 1">
      <a:dk1>
        <a:sysClr val="windowText" lastClr="000000"/>
      </a:dk1>
      <a:lt1>
        <a:sysClr val="window" lastClr="FFFFFF"/>
      </a:lt1>
      <a:dk2>
        <a:srgbClr val="212121"/>
      </a:dk2>
      <a:lt2>
        <a:srgbClr val="FFFFFF"/>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Cambria-Century Gothic">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Cambria-Century Gothic">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B25F15-F016-47A5-B9E6-12E7FA5FBE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831</Words>
  <Application>Microsoft Office PowerPoint</Application>
  <PresentationFormat>Widescreen</PresentationFormat>
  <Paragraphs>158</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Cambria</vt:lpstr>
      <vt:lpstr>Century Gothic</vt:lpstr>
      <vt:lpstr>Corbel</vt:lpstr>
      <vt:lpstr>Process SmartArt 16x9</vt:lpstr>
      <vt:lpstr>Parallax</vt:lpstr>
      <vt:lpstr>PowerPoint Presentation</vt:lpstr>
      <vt:lpstr>Agenda</vt:lpstr>
      <vt:lpstr>Traffic</vt:lpstr>
      <vt:lpstr>Numbers</vt:lpstr>
      <vt:lpstr>PowerPoint Presentation</vt:lpstr>
      <vt:lpstr>Engagement</vt:lpstr>
      <vt:lpstr>PowerPoint Presentation</vt:lpstr>
      <vt:lpstr>Staff Attitude</vt:lpstr>
      <vt:lpstr>PowerPoint Presentation</vt:lpstr>
      <vt:lpstr>Retention</vt:lpstr>
      <vt:lpstr>SalesPresenter Customer Retention</vt:lpstr>
      <vt:lpstr>Utilisation</vt:lpstr>
      <vt:lpstr>What to do with all that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2016-11-04T10:05:41Z</dcterms:created>
  <dcterms:modified xsi:type="dcterms:W3CDTF">2016-11-16T16:43:27Z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TC028133319991</vt:lpwstr>
  </property>
</Properties>
</file>